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23"/>
  </p:notesMasterIdLst>
  <p:handoutMasterIdLst>
    <p:handoutMasterId r:id="rId24"/>
  </p:handoutMasterIdLst>
  <p:sldIdLst>
    <p:sldId id="347" r:id="rId2"/>
    <p:sldId id="470" r:id="rId3"/>
    <p:sldId id="453" r:id="rId4"/>
    <p:sldId id="468" r:id="rId5"/>
    <p:sldId id="471" r:id="rId6"/>
    <p:sldId id="459" r:id="rId7"/>
    <p:sldId id="458" r:id="rId8"/>
    <p:sldId id="460" r:id="rId9"/>
    <p:sldId id="454" r:id="rId10"/>
    <p:sldId id="467" r:id="rId11"/>
    <p:sldId id="461" r:id="rId12"/>
    <p:sldId id="463" r:id="rId13"/>
    <p:sldId id="472" r:id="rId14"/>
    <p:sldId id="455" r:id="rId15"/>
    <p:sldId id="456" r:id="rId16"/>
    <p:sldId id="462" r:id="rId17"/>
    <p:sldId id="457" r:id="rId18"/>
    <p:sldId id="469" r:id="rId19"/>
    <p:sldId id="464" r:id="rId20"/>
    <p:sldId id="465" r:id="rId21"/>
    <p:sldId id="466" r:id="rId22"/>
  </p:sldIdLst>
  <p:sldSz cx="9144000" cy="6858000" type="screen4x3"/>
  <p:notesSz cx="6858000" cy="9144000"/>
  <p:defaultTextStyle>
    <a:defPPr>
      <a:defRPr lang="en-US"/>
    </a:defPPr>
    <a:lvl1pPr algn="l" rtl="0" fontAlgn="base">
      <a:spcBef>
        <a:spcPct val="0"/>
      </a:spcBef>
      <a:spcAft>
        <a:spcPct val="0"/>
      </a:spcAft>
      <a:defRPr sz="2000" kern="1200">
        <a:solidFill>
          <a:schemeClr val="tx1"/>
        </a:solidFill>
        <a:latin typeface="Comic Sans MS" pitchFamily="66" charset="0"/>
        <a:ea typeface="+mn-ea"/>
        <a:cs typeface="+mn-cs"/>
      </a:defRPr>
    </a:lvl1pPr>
    <a:lvl2pPr marL="457200" algn="l" rtl="0" fontAlgn="base">
      <a:spcBef>
        <a:spcPct val="0"/>
      </a:spcBef>
      <a:spcAft>
        <a:spcPct val="0"/>
      </a:spcAft>
      <a:defRPr sz="2000" kern="1200">
        <a:solidFill>
          <a:schemeClr val="tx1"/>
        </a:solidFill>
        <a:latin typeface="Comic Sans MS" pitchFamily="66" charset="0"/>
        <a:ea typeface="+mn-ea"/>
        <a:cs typeface="+mn-cs"/>
      </a:defRPr>
    </a:lvl2pPr>
    <a:lvl3pPr marL="914400" algn="l" rtl="0" fontAlgn="base">
      <a:spcBef>
        <a:spcPct val="0"/>
      </a:spcBef>
      <a:spcAft>
        <a:spcPct val="0"/>
      </a:spcAft>
      <a:defRPr sz="2000" kern="1200">
        <a:solidFill>
          <a:schemeClr val="tx1"/>
        </a:solidFill>
        <a:latin typeface="Comic Sans MS" pitchFamily="66" charset="0"/>
        <a:ea typeface="+mn-ea"/>
        <a:cs typeface="+mn-cs"/>
      </a:defRPr>
    </a:lvl3pPr>
    <a:lvl4pPr marL="1371600" algn="l" rtl="0" fontAlgn="base">
      <a:spcBef>
        <a:spcPct val="0"/>
      </a:spcBef>
      <a:spcAft>
        <a:spcPct val="0"/>
      </a:spcAft>
      <a:defRPr sz="2000" kern="1200">
        <a:solidFill>
          <a:schemeClr val="tx1"/>
        </a:solidFill>
        <a:latin typeface="Comic Sans MS" pitchFamily="66" charset="0"/>
        <a:ea typeface="+mn-ea"/>
        <a:cs typeface="+mn-cs"/>
      </a:defRPr>
    </a:lvl4pPr>
    <a:lvl5pPr marL="1828800" algn="l" rtl="0" fontAlgn="base">
      <a:spcBef>
        <a:spcPct val="0"/>
      </a:spcBef>
      <a:spcAft>
        <a:spcPct val="0"/>
      </a:spcAft>
      <a:defRPr sz="2000" kern="1200">
        <a:solidFill>
          <a:schemeClr val="tx1"/>
        </a:solidFill>
        <a:latin typeface="Comic Sans MS" pitchFamily="66" charset="0"/>
        <a:ea typeface="+mn-ea"/>
        <a:cs typeface="+mn-cs"/>
      </a:defRPr>
    </a:lvl5pPr>
    <a:lvl6pPr marL="2286000" algn="l" defTabSz="914400" rtl="0" eaLnBrk="1" latinLnBrk="0" hangingPunct="1">
      <a:defRPr sz="2000" kern="1200">
        <a:solidFill>
          <a:schemeClr val="tx1"/>
        </a:solidFill>
        <a:latin typeface="Comic Sans MS" pitchFamily="66" charset="0"/>
        <a:ea typeface="+mn-ea"/>
        <a:cs typeface="+mn-cs"/>
      </a:defRPr>
    </a:lvl6pPr>
    <a:lvl7pPr marL="2743200" algn="l" defTabSz="914400" rtl="0" eaLnBrk="1" latinLnBrk="0" hangingPunct="1">
      <a:defRPr sz="2000" kern="1200">
        <a:solidFill>
          <a:schemeClr val="tx1"/>
        </a:solidFill>
        <a:latin typeface="Comic Sans MS" pitchFamily="66" charset="0"/>
        <a:ea typeface="+mn-ea"/>
        <a:cs typeface="+mn-cs"/>
      </a:defRPr>
    </a:lvl7pPr>
    <a:lvl8pPr marL="3200400" algn="l" defTabSz="914400" rtl="0" eaLnBrk="1" latinLnBrk="0" hangingPunct="1">
      <a:defRPr sz="2000" kern="1200">
        <a:solidFill>
          <a:schemeClr val="tx1"/>
        </a:solidFill>
        <a:latin typeface="Comic Sans MS" pitchFamily="66" charset="0"/>
        <a:ea typeface="+mn-ea"/>
        <a:cs typeface="+mn-cs"/>
      </a:defRPr>
    </a:lvl8pPr>
    <a:lvl9pPr marL="3657600" algn="l" defTabSz="914400" rtl="0" eaLnBrk="1" latinLnBrk="0" hangingPunct="1">
      <a:defRPr sz="20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FF00"/>
    <a:srgbClr val="66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p:restoredLeft sz="8532" autoAdjust="0"/>
    <p:restoredTop sz="78747" autoAdjust="0"/>
  </p:normalViewPr>
  <p:slideViewPr>
    <p:cSldViewPr>
      <p:cViewPr>
        <p:scale>
          <a:sx n="50" d="100"/>
          <a:sy n="50" d="100"/>
        </p:scale>
        <p:origin x="-2196" y="-8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78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8704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8704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8704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DFCA7274-F147-4FF8-855B-579D9313FFF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6E939FD4-C5CD-4C75-8B7E-E86B3E6CB2B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nepc.colorado.edu/publication/common-core-standards"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larrycuban.wordpress.com/2012/09/27/evidence-vs-research-the-case-of-the-common-core-standards/" TargetMode="Externa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larrycuban.wordpress.com/2012/09/27/evidence-vs-research-the-case-of-the-common-core-standards/"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8" Type="http://schemas.openxmlformats.org/officeDocument/2006/relationships/hyperlink" Target="http://sdkrashen.com/index.php?cat=4" TargetMode="External"/><Relationship Id="rId3" Type="http://schemas.openxmlformats.org/officeDocument/2006/relationships/hyperlink" Target="http://www.parcconline.org/sites/parcc/files/PARCC%20MCF%20Response%20to%20Public%20Feedback_%20Fall%202011%20Release.pdf;" TargetMode="External"/><Relationship Id="rId7" Type="http://schemas.openxmlformats.org/officeDocument/2006/relationships/hyperlink" Target="http://epaa.asu.edu/epaa/v14n1/" TargetMode="External"/><Relationship Id="rId2" Type="http://schemas.openxmlformats.org/officeDocument/2006/relationships/slide" Target="../slides/slide17.xml"/><Relationship Id="rId1" Type="http://schemas.openxmlformats.org/officeDocument/2006/relationships/notesMaster" Target="../notesMasters/notesMaster1.xml"/><Relationship Id="rId6" Type="http://schemas.openxmlformats.org/officeDocument/2006/relationships/hyperlink" Target="http://www.nytimes.com/2010/09/03/education/03testing.html?_r=1" TargetMode="External"/><Relationship Id="rId5" Type="http://schemas.openxmlformats.org/officeDocument/2006/relationships/hyperlink" Target="http://www.ed.gov/news/speeches/beyond-bubble-tests-next-generation-assessments-secretary-arne-duncans-remarks-state-l." TargetMode="External"/><Relationship Id="rId4" Type="http://schemas.openxmlformats.org/officeDocument/2006/relationships/hyperlink" Target="http://www.ed.gov/early-learning/elc-draft-summary." TargetMode="External"/><Relationship Id="rId9" Type="http://schemas.openxmlformats.org/officeDocument/2006/relationships/hyperlink" Target="http://zhaolearning.com/2012/06/17/common-sense-vs-common-core-how-to-minimize-the-damages-of-the-common-core/"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nepc.colorado.edu/publication/college-and-career" TargetMode="External"/><Relationship Id="rId2" Type="http://schemas.openxmlformats.org/officeDocument/2006/relationships/slide" Target="../slides/slide19.xml"/><Relationship Id="rId1" Type="http://schemas.openxmlformats.org/officeDocument/2006/relationships/notesMaster" Target="../notesMasters/notesMaster1.xml"/><Relationship Id="rId5" Type="http://schemas.openxmlformats.org/officeDocument/2006/relationships/hyperlink" Target="http://susanohanian.org/show_yahoo.php?id=648" TargetMode="External"/><Relationship Id="rId4" Type="http://schemas.openxmlformats.org/officeDocument/2006/relationships/hyperlink" Target="http://jaypgreene.com/2011/02/22/how-to-avoid-dumbing-high-schools-sown-in-re-authorizing-esea/" TargetMode="Externa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alternet.org/"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www.alternet.org/authors/paul-l-thomas-edd"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online.wsj.com/article/SB10001424052702303630404577390431072241906.html?mod=wsj_share_tweet"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capitolhilldaily.com/author/jcampbel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susanohanian.org/core.php?id=663"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www.oms.nysed.gov/press/regents-adjust-common-core-implementation.html" TargetMode="External"/><Relationship Id="rId5" Type="http://schemas.openxmlformats.org/officeDocument/2006/relationships/hyperlink" Target="http://www.npr.org/2014/01/28/267488648/backlash-grows-against-common-core-education-standards?ft=1&amp;f=1013" TargetMode="External"/><Relationship Id="rId4" Type="http://schemas.openxmlformats.org/officeDocument/2006/relationships/hyperlink" Target="http://www.pewstates.org/projects/stateline/headlines/states-reconsider-common-core-tests-85899535255"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blogs.edweek.org/teachers/living-in-dialogue/"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blogs.edweek.org/teachers/living-in-dialogue/2013/02/opposition_to_common_core_coul.html"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online.wsj.com/article/SB10001424052702303630404577390431072241906.html?mod=wsj_share_tweet"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online.wsj.com/article/SB10001424052702303630404577390431072241906.html?mod=wsj_share_tweet"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www.washingtonpost.com/blogs/answer-sheet/wp/2013/02/13/former-education-commissioner-blasts-common-core-process/"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r>
              <a:rPr lang="en-US" b="1" smtClean="0">
                <a:latin typeface="Arial" charset="0"/>
              </a:rPr>
              <a:t>Horace (Rog) Lucido has taught Physics and Mathematics for over 38 years in both private, charter and public schools. He has been married for 48 years to his wife, Vincie, and has five children. He graduated from St. Mary’s College, Moraga, California with a B.S. in Physics/Mathematics. Rog was both a Mentor and Master Teacher for Fresno State University as well as Fresno Pacific University. He is a certified Program Evaluator and Meyers-Briggs Presenter. He was past Vice-President of the Northern California Section of the American Association of Physics Teachers . He helped design and taught at the Center for Advanced Research and Technology. He authored </a:t>
            </a:r>
            <a:r>
              <a:rPr lang="en-US" b="1" i="1" smtClean="0">
                <a:latin typeface="Arial" charset="0"/>
              </a:rPr>
              <a:t>Test, Grade and Score-Never More</a:t>
            </a:r>
            <a:r>
              <a:rPr lang="en-US" b="1" smtClean="0">
                <a:latin typeface="Arial" charset="0"/>
              </a:rPr>
              <a:t> in 1997 and now his new book, </a:t>
            </a:r>
            <a:r>
              <a:rPr lang="en-US" b="1" i="1" smtClean="0">
                <a:latin typeface="Arial" charset="0"/>
              </a:rPr>
              <a:t>Educational Genocide-A Plague on Our Children</a:t>
            </a:r>
            <a:r>
              <a:rPr lang="en-US" b="1" smtClean="0">
                <a:latin typeface="Arial" charset="0"/>
              </a:rPr>
              <a:t>-was published in July of 2010 ( http://www.worldcat.org/title/educational-genocide-a-plague-on-our-children/oclc/606051706 ) . Rog has had articles published in The Physics Teacher Magazine, as well as Contributor/Consultant to Conceptual Physics. He has given numerous workshops on Coaching in the Classroom as well as Forgiving Learning. He was one of the founding members of Educators and Parents Against Testing Abuse (EPATA), and is the Central Valley Coordinator of the Assessment Reform Network. He currently lives in Fresno, California.</a:t>
            </a:r>
          </a:p>
          <a:p>
            <a:endParaRPr lang="en-US" b="1" smtClean="0">
              <a:latin typeface="Arial" charset="0"/>
            </a:endParaRPr>
          </a:p>
        </p:txBody>
      </p:sp>
      <p:sp>
        <p:nvSpPr>
          <p:cNvPr id="25604" name="Slide Number Placeholder 3"/>
          <p:cNvSpPr>
            <a:spLocks noGrp="1"/>
          </p:cNvSpPr>
          <p:nvPr>
            <p:ph type="sldNum" sz="quarter" idx="5"/>
          </p:nvPr>
        </p:nvSpPr>
        <p:spPr>
          <a:noFill/>
        </p:spPr>
        <p:txBody>
          <a:bodyPr/>
          <a:lstStyle/>
          <a:p>
            <a:fld id="{0D05D57B-098B-46D3-9DEA-51E33868CC30}" type="slidenum">
              <a:rPr lang="en-US" smtClean="0">
                <a:latin typeface="Arial" charset="0"/>
              </a:rPr>
              <a:pPr/>
              <a:t>1</a:t>
            </a:fld>
            <a:endParaRPr 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r>
              <a:rPr lang="en-US" smtClean="0">
                <a:latin typeface="Arial" charset="0"/>
              </a:rPr>
              <a:t>http://truthinamericaneducation.com/wp-content/uploads/2012/03/common_core_standards.pdf</a:t>
            </a:r>
          </a:p>
        </p:txBody>
      </p:sp>
      <p:sp>
        <p:nvSpPr>
          <p:cNvPr id="34820" name="Slide Number Placeholder 3"/>
          <p:cNvSpPr>
            <a:spLocks noGrp="1"/>
          </p:cNvSpPr>
          <p:nvPr>
            <p:ph type="sldNum" sz="quarter" idx="5"/>
          </p:nvPr>
        </p:nvSpPr>
        <p:spPr>
          <a:noFill/>
        </p:spPr>
        <p:txBody>
          <a:bodyPr/>
          <a:lstStyle/>
          <a:p>
            <a:fld id="{E5C4AF8B-5E35-4A04-AC8E-FD5117D0567F}" type="slidenum">
              <a:rPr lang="en-US" smtClean="0">
                <a:latin typeface="Arial" charset="0"/>
              </a:rPr>
              <a:pPr/>
              <a:t>11</a:t>
            </a:fld>
            <a:endParaRPr 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b="1" smtClean="0">
                <a:latin typeface="Arial" charset="0"/>
              </a:rPr>
              <a:t>Does the Common Core Matter?</a:t>
            </a:r>
          </a:p>
          <a:p>
            <a:r>
              <a:rPr lang="en-US" smtClean="0">
                <a:latin typeface="Arial" charset="0"/>
              </a:rPr>
              <a:t>By Tom Loveless</a:t>
            </a:r>
          </a:p>
          <a:p>
            <a:r>
              <a:rPr lang="en-US" smtClean="0">
                <a:latin typeface="Arial" charset="0"/>
              </a:rPr>
              <a:t>http://www.edweek.org/ew/articles/2012/04/18/28loveless_ep.h31.html </a:t>
            </a:r>
          </a:p>
          <a:p>
            <a:endParaRPr lang="en-US" smtClean="0">
              <a:latin typeface="Arial" charset="0"/>
            </a:endParaRPr>
          </a:p>
        </p:txBody>
      </p:sp>
      <p:sp>
        <p:nvSpPr>
          <p:cNvPr id="35844" name="Slide Number Placeholder 3"/>
          <p:cNvSpPr>
            <a:spLocks noGrp="1"/>
          </p:cNvSpPr>
          <p:nvPr>
            <p:ph type="sldNum" sz="quarter" idx="5"/>
          </p:nvPr>
        </p:nvSpPr>
        <p:spPr>
          <a:noFill/>
        </p:spPr>
        <p:txBody>
          <a:bodyPr/>
          <a:lstStyle/>
          <a:p>
            <a:fld id="{AE6032E9-5CA9-4E81-9C59-47063F5B2B68}" type="slidenum">
              <a:rPr lang="en-US" smtClean="0">
                <a:latin typeface="Arial" charset="0"/>
              </a:rPr>
              <a:pPr/>
              <a:t>12</a:t>
            </a:fld>
            <a:endParaRPr 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r>
              <a:rPr lang="en-US" smtClean="0">
                <a:latin typeface="Arial" charset="0"/>
              </a:rPr>
              <a:t>http://www.keepeducationlocal.com/</a:t>
            </a:r>
          </a:p>
        </p:txBody>
      </p:sp>
      <p:sp>
        <p:nvSpPr>
          <p:cNvPr id="36868" name="Slide Number Placeholder 3"/>
          <p:cNvSpPr>
            <a:spLocks noGrp="1"/>
          </p:cNvSpPr>
          <p:nvPr>
            <p:ph type="sldNum" sz="quarter" idx="5"/>
          </p:nvPr>
        </p:nvSpPr>
        <p:spPr>
          <a:noFill/>
        </p:spPr>
        <p:txBody>
          <a:bodyPr/>
          <a:lstStyle/>
          <a:p>
            <a:fld id="{C0CA898D-EAFF-4ED2-AD26-EC68B5FE65D2}" type="slidenum">
              <a:rPr lang="en-US" smtClean="0">
                <a:latin typeface="Arial" charset="0"/>
              </a:rPr>
              <a:pPr/>
              <a:t>13</a:t>
            </a:fld>
            <a:endParaRPr 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r>
              <a:rPr lang="en-US" smtClean="0">
                <a:latin typeface="Arial" charset="0"/>
              </a:rPr>
              <a:t>The Census Bureau reports a total annual mobility rate of 12.5% in 2008-9,6 but only 1.6% of the total rate consists of inter-state moves that a national curriculum may influence. Other data indicate that inter-state mobility among school-age children is even lower, at 0.3%.</a:t>
            </a:r>
          </a:p>
          <a:p>
            <a:r>
              <a:rPr lang="en-US" b="1" smtClean="0">
                <a:latin typeface="Arial" charset="0"/>
              </a:rPr>
              <a:t>U.S. Census Bureau, table C07001-Geographical Mobility In The Past Year by Age for Current Residents of the United States 2007-2009 American Community Survey 3-year Estimates</a:t>
            </a:r>
          </a:p>
          <a:p>
            <a:endParaRPr lang="en-US" smtClean="0">
              <a:latin typeface="Arial" charset="0"/>
            </a:endParaRPr>
          </a:p>
          <a:p>
            <a:endParaRPr lang="en-US" smtClean="0">
              <a:latin typeface="Arial" charset="0"/>
            </a:endParaRPr>
          </a:p>
          <a:p>
            <a:endParaRPr lang="en-US" smtClean="0">
              <a:latin typeface="Arial" charset="0"/>
            </a:endParaRPr>
          </a:p>
          <a:p>
            <a:endParaRPr lang="en-US" smtClean="0">
              <a:latin typeface="Arial" charset="0"/>
            </a:endParaRPr>
          </a:p>
          <a:p>
            <a:endParaRPr lang="en-US" smtClean="0">
              <a:latin typeface="Arial" charset="0"/>
            </a:endParaRPr>
          </a:p>
        </p:txBody>
      </p:sp>
      <p:sp>
        <p:nvSpPr>
          <p:cNvPr id="37892" name="Slide Number Placeholder 3"/>
          <p:cNvSpPr>
            <a:spLocks noGrp="1"/>
          </p:cNvSpPr>
          <p:nvPr>
            <p:ph type="sldNum" sz="quarter" idx="5"/>
          </p:nvPr>
        </p:nvSpPr>
        <p:spPr>
          <a:noFill/>
        </p:spPr>
        <p:txBody>
          <a:bodyPr/>
          <a:lstStyle/>
          <a:p>
            <a:fld id="{BCA92CD9-A954-4251-933E-D58033543427}" type="slidenum">
              <a:rPr lang="en-US" smtClean="0">
                <a:latin typeface="Arial" charset="0"/>
              </a:rPr>
              <a:pPr/>
              <a:t>14</a:t>
            </a:fld>
            <a:endParaRPr lang="en-US"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r>
              <a:rPr lang="en-US" b="1" i="1" dirty="0" smtClean="0">
                <a:latin typeface="Arial" charset="0"/>
              </a:rPr>
              <a:t>The "Common Core" Standards Initiative: An Effective Reform Tool?</a:t>
            </a:r>
            <a:r>
              <a:rPr lang="en-US" b="1" dirty="0" smtClean="0">
                <a:latin typeface="Arial" charset="0"/>
              </a:rPr>
              <a:t>, by William Mathis's report, </a:t>
            </a:r>
            <a:r>
              <a:rPr lang="en-US" b="1" u="sng" dirty="0" smtClean="0">
                <a:latin typeface="Arial" charset="0"/>
                <a:hlinkClick r:id="rId3"/>
              </a:rPr>
              <a:t>http://epicpolicy.org/publication/common-core-standards</a:t>
            </a:r>
            <a:endParaRPr lang="en-US" b="1" u="sng" dirty="0" smtClean="0">
              <a:latin typeface="Arial" charset="0"/>
            </a:endParaRPr>
          </a:p>
          <a:p>
            <a:endParaRPr lang="en-US" b="1" u="sng" dirty="0" smtClean="0">
              <a:latin typeface="Arial" charset="0"/>
            </a:endParaRPr>
          </a:p>
          <a:p>
            <a:r>
              <a:rPr lang="en-US" dirty="0" err="1" smtClean="0">
                <a:latin typeface="Arial" charset="0"/>
              </a:rPr>
              <a:t>McCluskey</a:t>
            </a:r>
            <a:r>
              <a:rPr lang="en-US" dirty="0" smtClean="0">
                <a:latin typeface="Arial" charset="0"/>
              </a:rPr>
              <a:t> (2010) reported that for the 27 nations with complete data sets that outranked the U.S. on the 2006 PISA science test, 10 of those nations did not have national standards whereas 12 of the 28 nations that ranked lower than the U.S. had national standards. The same pattern of mixed results held true for the 2007 Grade 8 TIMSS mathematics results. Although the eight countries that outranked the U.S. on that test had national standards so did 33 of the 39 countries that ranked lower (</a:t>
            </a:r>
            <a:r>
              <a:rPr lang="en-US" dirty="0" err="1" smtClean="0">
                <a:latin typeface="Arial" charset="0"/>
              </a:rPr>
              <a:t>McCluskey</a:t>
            </a:r>
            <a:r>
              <a:rPr lang="en-US" dirty="0" smtClean="0">
                <a:latin typeface="Arial" charset="0"/>
              </a:rPr>
              <a:t>, 2010). The students from the majority of nations with national standards ranked lower than the U.S. students. The same pattern held true for the TIMSS science assessment. More countries with national standards underperformed the U.S. than did countries without national standards.</a:t>
            </a:r>
          </a:p>
          <a:p>
            <a:endParaRPr lang="en-US" dirty="0" smtClean="0">
              <a:latin typeface="Arial" charset="0"/>
            </a:endParaRPr>
          </a:p>
          <a:p>
            <a:r>
              <a:rPr lang="en-US" b="1" i="1" u="sng" dirty="0" smtClean="0">
                <a:latin typeface="Arial" charset="0"/>
                <a:hlinkClick r:id="rId4"/>
              </a:rPr>
              <a:t>http://larrycuban.wordpress.com/2012/09/27/evidence-vs-research-the-case-of-the-common-core-standards/</a:t>
            </a:r>
            <a:r>
              <a:rPr lang="en-US" b="1" i="1" dirty="0" smtClean="0">
                <a:latin typeface="Arial" charset="0"/>
              </a:rPr>
              <a:t> - Larry </a:t>
            </a:r>
            <a:r>
              <a:rPr lang="en-US" b="1" i="1" dirty="0" err="1" smtClean="0">
                <a:latin typeface="Arial" charset="0"/>
              </a:rPr>
              <a:t>Cuban,September</a:t>
            </a:r>
            <a:r>
              <a:rPr lang="en-US" b="1" i="1" dirty="0" smtClean="0">
                <a:latin typeface="Arial" charset="0"/>
              </a:rPr>
              <a:t> 27, 2012</a:t>
            </a:r>
            <a:r>
              <a:rPr lang="en-US" dirty="0" smtClean="0">
                <a:latin typeface="Arial" charset="0"/>
              </a:rPr>
              <a:t/>
            </a:r>
            <a:br>
              <a:rPr lang="en-US" dirty="0" smtClean="0">
                <a:latin typeface="Arial" charset="0"/>
              </a:rPr>
            </a:br>
            <a:endParaRPr lang="en-US" dirty="0" smtClean="0">
              <a:latin typeface="Arial" charset="0"/>
            </a:endParaRPr>
          </a:p>
        </p:txBody>
      </p:sp>
      <p:sp>
        <p:nvSpPr>
          <p:cNvPr id="38916" name="Slide Number Placeholder 3"/>
          <p:cNvSpPr>
            <a:spLocks noGrp="1"/>
          </p:cNvSpPr>
          <p:nvPr>
            <p:ph type="sldNum" sz="quarter" idx="5"/>
          </p:nvPr>
        </p:nvSpPr>
        <p:spPr>
          <a:noFill/>
        </p:spPr>
        <p:txBody>
          <a:bodyPr/>
          <a:lstStyle/>
          <a:p>
            <a:fld id="{31B504CE-E8FC-4EA8-AEBB-38A0D8F1AA76}" type="slidenum">
              <a:rPr lang="en-US" smtClean="0">
                <a:latin typeface="Arial" charset="0"/>
              </a:rPr>
              <a:pPr/>
              <a:t>15</a:t>
            </a:fld>
            <a:endParaRPr lang="en-US"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r>
              <a:rPr lang="en-US" dirty="0" smtClean="0">
                <a:latin typeface="Arial" charset="0"/>
              </a:rPr>
              <a:t/>
            </a:r>
            <a:br>
              <a:rPr lang="en-US" dirty="0" smtClean="0">
                <a:latin typeface="Arial" charset="0"/>
              </a:rPr>
            </a:br>
            <a:r>
              <a:rPr lang="en-US" b="1" i="1" u="sng" dirty="0" smtClean="0">
                <a:latin typeface="Arial" charset="0"/>
                <a:hlinkClick r:id="rId3"/>
              </a:rPr>
              <a:t>http://larrycuban.wordpress.com/2012/09/27/evidence-vs-research-the-case-of-the-common-core-standards/</a:t>
            </a:r>
            <a:r>
              <a:rPr lang="en-US" b="1" i="1" dirty="0" smtClean="0">
                <a:latin typeface="Arial" charset="0"/>
              </a:rPr>
              <a:t> - Larry </a:t>
            </a:r>
            <a:r>
              <a:rPr lang="en-US" b="1" i="1" dirty="0" err="1" smtClean="0">
                <a:latin typeface="Arial" charset="0"/>
              </a:rPr>
              <a:t>Cuban,September</a:t>
            </a:r>
            <a:r>
              <a:rPr lang="en-US" b="1" i="1" dirty="0" smtClean="0">
                <a:latin typeface="Arial" charset="0"/>
              </a:rPr>
              <a:t> 27, 2012</a:t>
            </a:r>
            <a:endParaRPr lang="en-US" dirty="0" smtClean="0">
              <a:latin typeface="Arial" charset="0"/>
            </a:endParaRPr>
          </a:p>
        </p:txBody>
      </p:sp>
      <p:sp>
        <p:nvSpPr>
          <p:cNvPr id="39940" name="Slide Number Placeholder 3"/>
          <p:cNvSpPr>
            <a:spLocks noGrp="1"/>
          </p:cNvSpPr>
          <p:nvPr>
            <p:ph type="sldNum" sz="quarter" idx="5"/>
          </p:nvPr>
        </p:nvSpPr>
        <p:spPr>
          <a:noFill/>
        </p:spPr>
        <p:txBody>
          <a:bodyPr/>
          <a:lstStyle/>
          <a:p>
            <a:fld id="{615EE7F5-9C11-478C-B3D7-84C105FCB636}" type="slidenum">
              <a:rPr lang="en-US" smtClean="0">
                <a:latin typeface="Arial" charset="0"/>
              </a:rPr>
              <a:pPr/>
              <a:t>16</a:t>
            </a:fld>
            <a:endParaRPr lang="en-US"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92500" lnSpcReduction="10000"/>
          </a:bodyPr>
          <a:lstStyle/>
          <a:p>
            <a:pPr>
              <a:defRPr/>
            </a:pPr>
            <a:r>
              <a:rPr lang="en-US" dirty="0" smtClean="0"/>
              <a:t>Sources: </a:t>
            </a:r>
            <a:br>
              <a:rPr lang="en-US" dirty="0" smtClean="0"/>
            </a:br>
            <a:r>
              <a:rPr lang="en-US" dirty="0" smtClean="0"/>
              <a:t>More grade levels to be tested: PARCC document: </a:t>
            </a:r>
            <a:r>
              <a:rPr lang="en-US" b="1" u="sng" dirty="0" smtClean="0">
                <a:hlinkClick r:id="rId3"/>
              </a:rPr>
              <a:t>http://www.parcconline.org/sites/parcc/files/PARCC%20MCF%20Response%20to%20Public%20Feedback_%20Fall%202011%20Release.pdf;</a:t>
            </a:r>
            <a:r>
              <a:rPr lang="en-US" dirty="0" smtClean="0"/>
              <a:t> Race to the top for tots: </a:t>
            </a:r>
            <a:r>
              <a:rPr lang="en-US" b="1" u="sng" dirty="0" smtClean="0">
                <a:hlinkClick r:id="rId4"/>
              </a:rPr>
              <a:t>http://www.ed.gov/early-learning/elc-draft-summary.</a:t>
            </a:r>
            <a:r>
              <a:rPr lang="en-US" dirty="0" smtClean="0"/>
              <a:t> </a:t>
            </a:r>
            <a:br>
              <a:rPr lang="en-US" dirty="0" smtClean="0"/>
            </a:br>
            <a:r>
              <a:rPr lang="en-US" dirty="0" smtClean="0"/>
              <a:t/>
            </a:r>
            <a:br>
              <a:rPr lang="en-US" dirty="0" smtClean="0"/>
            </a:br>
            <a:r>
              <a:rPr lang="en-US" dirty="0" smtClean="0"/>
              <a:t>Interim tests: Duncan, A. September 9, 2010. Beyond the Bubble Tests: The Next Generation of Assessments -- Secretary Arne Duncan's Remarks to State Leaders at </a:t>
            </a:r>
            <a:r>
              <a:rPr lang="en-US" dirty="0" err="1" smtClean="0"/>
              <a:t>Achieve's</a:t>
            </a:r>
            <a:r>
              <a:rPr lang="en-US" dirty="0" smtClean="0"/>
              <a:t> American Diploma Project Leadership Team Meeting: </a:t>
            </a:r>
            <a:r>
              <a:rPr lang="en-US" b="1" u="sng" dirty="0" smtClean="0">
                <a:hlinkClick r:id="rId5"/>
              </a:rPr>
              <a:t>http://www.ed.gov/news/speeches/beyond-bubble-tests-next-generation-assessments-secretary-arne-duncans-remarks-state-l.</a:t>
            </a:r>
            <a:r>
              <a:rPr lang="en-US" dirty="0" smtClean="0"/>
              <a:t> The Blueprint, (op. cit.) p. 11. “U.S. Asks Educators to Reinvent Student Tests, and How They Are Given,” </a:t>
            </a:r>
            <a:r>
              <a:rPr lang="en-US" b="1" u="sng" dirty="0" smtClean="0">
                <a:hlinkClick r:id="rId6"/>
              </a:rPr>
              <a:t>http://www.nytimes.com/2010/09/03/education/03testing.html?_r=1</a:t>
            </a:r>
            <a:r>
              <a:rPr lang="en-US" dirty="0" smtClean="0"/>
              <a:t> </a:t>
            </a:r>
            <a:br>
              <a:rPr lang="en-US" dirty="0" smtClean="0"/>
            </a:br>
            <a:r>
              <a:rPr lang="en-US" dirty="0" smtClean="0"/>
              <a:t/>
            </a:r>
            <a:br>
              <a:rPr lang="en-US" dirty="0" smtClean="0"/>
            </a:br>
            <a:r>
              <a:rPr lang="en-US" dirty="0" smtClean="0"/>
              <a:t>Zero evidence it will work: Nichols, S., Glass, G., and Berliner, D. 2006. High-stakes testing and student achievement: Does accountability increase student learning? Education Policy Archives 14(1). </a:t>
            </a:r>
            <a:r>
              <a:rPr lang="en-US" b="1" u="sng" dirty="0" smtClean="0">
                <a:hlinkClick r:id="rId7"/>
              </a:rPr>
              <a:t>http://epaa.asu.edu/epaa/v14n1/.</a:t>
            </a:r>
            <a:r>
              <a:rPr lang="en-US" dirty="0" smtClean="0"/>
              <a:t> Additional evidence in </a:t>
            </a:r>
            <a:r>
              <a:rPr lang="en-US" dirty="0" err="1" smtClean="0"/>
              <a:t>Krashen</a:t>
            </a:r>
            <a:r>
              <a:rPr lang="en-US" dirty="0" smtClean="0"/>
              <a:t>, S. NUT: No Unnecessary Testing. </a:t>
            </a:r>
            <a:r>
              <a:rPr lang="en-US" b="1" u="sng" dirty="0" smtClean="0">
                <a:hlinkClick r:id="rId8"/>
              </a:rPr>
              <a:t>http://sdkrashen.com/index.php?cat=4</a:t>
            </a:r>
            <a:r>
              <a:rPr lang="en-US" b="1" dirty="0" smtClean="0"/>
              <a:t> </a:t>
            </a:r>
          </a:p>
          <a:p>
            <a:pPr>
              <a:defRPr/>
            </a:pPr>
            <a:endParaRPr lang="en-US" b="1" dirty="0" smtClean="0"/>
          </a:p>
          <a:p>
            <a:pPr>
              <a:defRPr/>
            </a:pPr>
            <a:r>
              <a:rPr lang="en-US" b="1" i="1" dirty="0" smtClean="0"/>
              <a:t>Common Sense Vs. Common Core: How to Minimize the Damages of the Common Core by Yong Zhao June 17, 2012</a:t>
            </a:r>
            <a:br>
              <a:rPr lang="en-US" b="1" i="1" dirty="0" smtClean="0"/>
            </a:br>
            <a:r>
              <a:rPr lang="en-US" b="1" i="1" dirty="0" smtClean="0">
                <a:hlinkClick r:id="rId9"/>
              </a:rPr>
              <a:t>http://zhaolearning.com/2012/06/17/common-sense-vs-common-core-how-to-minimize-the-damages-of-the-common-core/</a:t>
            </a:r>
            <a:endParaRPr lang="en-US" dirty="0" smtClean="0"/>
          </a:p>
          <a:p>
            <a:pPr>
              <a:defRPr/>
            </a:pPr>
            <a:endParaRPr lang="en-US" dirty="0"/>
          </a:p>
        </p:txBody>
      </p:sp>
      <p:sp>
        <p:nvSpPr>
          <p:cNvPr id="40964" name="Slide Number Placeholder 3"/>
          <p:cNvSpPr>
            <a:spLocks noGrp="1"/>
          </p:cNvSpPr>
          <p:nvPr>
            <p:ph type="sldNum" sz="quarter" idx="5"/>
          </p:nvPr>
        </p:nvSpPr>
        <p:spPr>
          <a:noFill/>
        </p:spPr>
        <p:txBody>
          <a:bodyPr/>
          <a:lstStyle/>
          <a:p>
            <a:fld id="{D689A3C0-1230-435E-AEEC-CCBC86A66CD8}" type="slidenum">
              <a:rPr lang="en-US" smtClean="0">
                <a:latin typeface="Arial" charset="0"/>
              </a:rPr>
              <a:pPr/>
              <a:t>17</a:t>
            </a:fld>
            <a:endParaRPr lang="en-US"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r>
              <a:rPr lang="en-US" smtClean="0">
                <a:latin typeface="Arial" charset="0"/>
              </a:rPr>
              <a:t>http://fairtest.org/fairtest-infographic-common-core-more-tests-not-be </a:t>
            </a:r>
          </a:p>
        </p:txBody>
      </p:sp>
      <p:sp>
        <p:nvSpPr>
          <p:cNvPr id="41988" name="Slide Number Placeholder 3"/>
          <p:cNvSpPr>
            <a:spLocks noGrp="1"/>
          </p:cNvSpPr>
          <p:nvPr>
            <p:ph type="sldNum" sz="quarter" idx="5"/>
          </p:nvPr>
        </p:nvSpPr>
        <p:spPr>
          <a:noFill/>
        </p:spPr>
        <p:txBody>
          <a:bodyPr/>
          <a:lstStyle/>
          <a:p>
            <a:fld id="{4BB50F8E-C38A-42E0-958E-91B869A5A087}" type="slidenum">
              <a:rPr lang="en-US" smtClean="0">
                <a:latin typeface="Arial" charset="0"/>
              </a:rPr>
              <a:pPr/>
              <a:t>18</a:t>
            </a:fld>
            <a:endParaRPr lang="en-US"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lnSpcReduction="10000"/>
          </a:bodyPr>
          <a:lstStyle/>
          <a:p>
            <a:pPr>
              <a:defRPr/>
            </a:pPr>
            <a:endParaRPr lang="en-US" dirty="0" smtClean="0"/>
          </a:p>
          <a:p>
            <a:pPr>
              <a:defRPr/>
            </a:pPr>
            <a:endParaRPr lang="en-US" dirty="0" smtClean="0"/>
          </a:p>
          <a:p>
            <a:pPr>
              <a:defRPr/>
            </a:pPr>
            <a:r>
              <a:rPr lang="en-US" dirty="0" smtClean="0"/>
              <a:t>Jonathan Goodman, A comparison of proposed US Common Core math standard to standards of selected Asian countries. July 2010; S. </a:t>
            </a:r>
            <a:r>
              <a:rPr lang="en-US" dirty="0" err="1" smtClean="0"/>
              <a:t>Stotsky</a:t>
            </a:r>
            <a:r>
              <a:rPr lang="en-US" dirty="0" smtClean="0"/>
              <a:t> &amp; Z. </a:t>
            </a:r>
            <a:r>
              <a:rPr lang="en-US" dirty="0" err="1" smtClean="0"/>
              <a:t>Wurman</a:t>
            </a:r>
            <a:r>
              <a:rPr lang="en-US" dirty="0" smtClean="0"/>
              <a:t>, Common Core's Standards Still Don't Make the Grade, Pioneer Institute, 2010; see the following links also for a </a:t>
            </a:r>
            <a:r>
              <a:rPr lang="en-US" b="1" u="sng" dirty="0" smtClean="0">
                <a:hlinkClick r:id="rId3"/>
              </a:rPr>
              <a:t>critical review of the research base for Common Core's standards</a:t>
            </a:r>
            <a:r>
              <a:rPr lang="en-US" dirty="0" smtClean="0"/>
              <a:t>, by Diane </a:t>
            </a:r>
            <a:r>
              <a:rPr lang="en-US" dirty="0" err="1" smtClean="0"/>
              <a:t>Ravitch</a:t>
            </a:r>
            <a:r>
              <a:rPr lang="en-US" dirty="0" smtClean="0"/>
              <a:t> and William Mathis; see also Appendix B, an analysis by R. James </a:t>
            </a:r>
            <a:r>
              <a:rPr lang="en-US" dirty="0" err="1" smtClean="0"/>
              <a:t>Milgram</a:t>
            </a:r>
            <a:r>
              <a:rPr lang="en-US" dirty="0" smtClean="0"/>
              <a:t> of the problems in the Common Core's mathematics standards</a:t>
            </a:r>
          </a:p>
          <a:p>
            <a:pPr>
              <a:defRPr/>
            </a:pPr>
            <a:endParaRPr lang="en-US" dirty="0" smtClean="0"/>
          </a:p>
          <a:p>
            <a:pPr>
              <a:defRPr/>
            </a:pPr>
            <a:r>
              <a:rPr lang="en-US" dirty="0" smtClean="0"/>
              <a:t>Sandra </a:t>
            </a:r>
            <a:r>
              <a:rPr lang="en-US" dirty="0" err="1" smtClean="0"/>
              <a:t>Stotsky</a:t>
            </a:r>
            <a:r>
              <a:rPr lang="en-US" dirty="0" smtClean="0"/>
              <a:t>   </a:t>
            </a:r>
            <a:r>
              <a:rPr lang="en-US" u="sng" dirty="0" smtClean="0">
                <a:hlinkClick r:id="rId4"/>
              </a:rPr>
              <a:t>http://jaypgreene.com/2011/02/22/how-to-avoid-dumbing-high-schools-sown-in-re-authorizing-esea/</a:t>
            </a:r>
            <a:r>
              <a:rPr lang="en-US" dirty="0" smtClean="0"/>
              <a:t> </a:t>
            </a:r>
          </a:p>
          <a:p>
            <a:pPr>
              <a:defRPr/>
            </a:pPr>
            <a:endParaRPr lang="en-US" dirty="0" smtClean="0"/>
          </a:p>
          <a:p>
            <a:pPr>
              <a:defRPr/>
            </a:pPr>
            <a:r>
              <a:rPr lang="en-US" dirty="0" smtClean="0"/>
              <a:t>Closing the Door on Innovation:  </a:t>
            </a:r>
            <a:r>
              <a:rPr lang="en-US" dirty="0" smtClean="0">
                <a:hlinkClick r:id="rId5"/>
              </a:rPr>
              <a:t>http://susanohanian.org/show_yahoo.php?id=648</a:t>
            </a:r>
            <a:endParaRPr lang="en-US" dirty="0" smtClean="0"/>
          </a:p>
          <a:p>
            <a:pPr>
              <a:defRPr/>
            </a:pPr>
            <a:endParaRPr lang="en-US" dirty="0" smtClean="0"/>
          </a:p>
          <a:p>
            <a:pPr>
              <a:defRPr/>
            </a:pPr>
            <a:endParaRPr lang="en-US" dirty="0" smtClean="0"/>
          </a:p>
          <a:p>
            <a:pPr>
              <a:defRPr/>
            </a:pPr>
            <a:r>
              <a:rPr lang="en-US" dirty="0" smtClean="0"/>
              <a:t> </a:t>
            </a:r>
            <a:endParaRPr lang="en-US" dirty="0"/>
          </a:p>
        </p:txBody>
      </p:sp>
      <p:sp>
        <p:nvSpPr>
          <p:cNvPr id="43012" name="Slide Number Placeholder 3"/>
          <p:cNvSpPr>
            <a:spLocks noGrp="1"/>
          </p:cNvSpPr>
          <p:nvPr>
            <p:ph type="sldNum" sz="quarter" idx="5"/>
          </p:nvPr>
        </p:nvSpPr>
        <p:spPr>
          <a:noFill/>
        </p:spPr>
        <p:txBody>
          <a:bodyPr/>
          <a:lstStyle/>
          <a:p>
            <a:fld id="{981C94F5-F73F-4761-B1D9-FADF48705B28}" type="slidenum">
              <a:rPr lang="en-US" smtClean="0">
                <a:latin typeface="Arial" charset="0"/>
              </a:rPr>
              <a:pPr/>
              <a:t>19</a:t>
            </a:fld>
            <a:endParaRPr lang="en-US"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r>
              <a:rPr lang="en-US" smtClean="0">
                <a:latin typeface="Arial" charset="0"/>
                <a:hlinkClick r:id="rId3"/>
              </a:rPr>
              <a:t>AlterNet</a:t>
            </a:r>
            <a:r>
              <a:rPr lang="en-US" smtClean="0">
                <a:latin typeface="Arial" charset="0"/>
              </a:rPr>
              <a:t> / </a:t>
            </a:r>
            <a:r>
              <a:rPr lang="en-US" i="1" smtClean="0">
                <a:latin typeface="Arial" charset="0"/>
              </a:rPr>
              <a:t>By</a:t>
            </a:r>
            <a:r>
              <a:rPr lang="en-US" smtClean="0">
                <a:latin typeface="Arial" charset="0"/>
              </a:rPr>
              <a:t> </a:t>
            </a:r>
            <a:r>
              <a:rPr lang="en-US" i="1" smtClean="0">
                <a:latin typeface="Arial" charset="0"/>
                <a:hlinkClick r:id="rId4"/>
              </a:rPr>
              <a:t>Paul L. Thomas, Ed.D.</a:t>
            </a:r>
            <a:r>
              <a:rPr lang="en-US" smtClean="0">
                <a:latin typeface="Arial" charset="0"/>
              </a:rPr>
              <a:t> </a:t>
            </a:r>
          </a:p>
          <a:p>
            <a:r>
              <a:rPr lang="en-US" b="1" smtClean="0">
                <a:latin typeface="Arial" charset="0"/>
              </a:rPr>
              <a:t>Corporations Are Behind The Common Core State Standards — And That's Why They'll Never Work</a:t>
            </a:r>
          </a:p>
          <a:p>
            <a:r>
              <a:rPr lang="en-US" smtClean="0">
                <a:latin typeface="Arial" charset="0"/>
              </a:rPr>
              <a:t>http://www.alternet.org/education/corporations-are-behind-common-core-state-standards-and-thats-why-theyll-never-work  </a:t>
            </a:r>
          </a:p>
        </p:txBody>
      </p:sp>
      <p:sp>
        <p:nvSpPr>
          <p:cNvPr id="44036" name="Slide Number Placeholder 3"/>
          <p:cNvSpPr>
            <a:spLocks noGrp="1"/>
          </p:cNvSpPr>
          <p:nvPr>
            <p:ph type="sldNum" sz="quarter" idx="5"/>
          </p:nvPr>
        </p:nvSpPr>
        <p:spPr>
          <a:noFill/>
        </p:spPr>
        <p:txBody>
          <a:bodyPr/>
          <a:lstStyle/>
          <a:p>
            <a:fld id="{E02AA436-ECD3-44E0-BA55-DF5037F11D5A}" type="slidenum">
              <a:rPr lang="en-US" smtClean="0">
                <a:latin typeface="Arial" charset="0"/>
              </a:rPr>
              <a:pPr/>
              <a:t>20</a:t>
            </a:fld>
            <a:endParaRPr 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r>
              <a:rPr lang="en-US" b="1" i="1" smtClean="0">
                <a:latin typeface="Arial" charset="0"/>
              </a:rPr>
              <a:t>Stephanie Banchero-Wall Street Journal May 09, 2012</a:t>
            </a:r>
            <a:br>
              <a:rPr lang="en-US" b="1" i="1" smtClean="0">
                <a:latin typeface="Arial" charset="0"/>
              </a:rPr>
            </a:br>
            <a:r>
              <a:rPr lang="en-US" b="1" i="1" smtClean="0">
                <a:latin typeface="Arial" charset="0"/>
                <a:hlinkClick r:id="rId3"/>
              </a:rPr>
              <a:t>http://online.wsj.com/article/SB10001424052702303630404577390431072241906.html?mod=wsj_share_tweet</a:t>
            </a:r>
            <a:endParaRPr lang="en-US" smtClean="0">
              <a:latin typeface="Arial" charset="0"/>
            </a:endParaRPr>
          </a:p>
        </p:txBody>
      </p:sp>
      <p:sp>
        <p:nvSpPr>
          <p:cNvPr id="26628" name="Slide Number Placeholder 3"/>
          <p:cNvSpPr>
            <a:spLocks noGrp="1"/>
          </p:cNvSpPr>
          <p:nvPr>
            <p:ph type="sldNum" sz="quarter" idx="5"/>
          </p:nvPr>
        </p:nvSpPr>
        <p:spPr>
          <a:noFill/>
        </p:spPr>
        <p:txBody>
          <a:bodyPr/>
          <a:lstStyle/>
          <a:p>
            <a:fld id="{EF6DAE16-159B-41C3-868E-FE29BC6EF8DD}" type="slidenum">
              <a:rPr lang="en-US" smtClean="0">
                <a:latin typeface="Arial" charset="0"/>
              </a:rPr>
              <a:pPr/>
              <a:t>3</a:t>
            </a:fld>
            <a:endParaRPr 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47500" lnSpcReduction="20000"/>
          </a:bodyPr>
          <a:lstStyle/>
          <a:p>
            <a:pPr>
              <a:defRPr/>
            </a:pPr>
            <a:r>
              <a:rPr lang="en-US" b="1" dirty="0" smtClean="0"/>
              <a:t>Common Core Education Standards Fashioned By Big Business</a:t>
            </a:r>
          </a:p>
          <a:p>
            <a:pPr>
              <a:defRPr/>
            </a:pPr>
            <a:r>
              <a:rPr lang="en-US" i="1" dirty="0" smtClean="0"/>
              <a:t>Published Fri, Aug 23rd, 2013</a:t>
            </a:r>
            <a:r>
              <a:rPr lang="en-US" dirty="0" smtClean="0"/>
              <a:t>   </a:t>
            </a:r>
            <a:r>
              <a:rPr lang="en-US" dirty="0" smtClean="0">
                <a:hlinkClick r:id="rId3" tooltip="Posts by Johnnie-Ann Campbell"/>
              </a:rPr>
              <a:t>Johnnie-Ann Campbell</a:t>
            </a:r>
            <a:r>
              <a:rPr lang="en-US" dirty="0" smtClean="0"/>
              <a:t>, </a:t>
            </a:r>
            <a:r>
              <a:rPr lang="en-US" i="1" dirty="0" smtClean="0"/>
              <a:t>Senior Correspondent</a:t>
            </a:r>
          </a:p>
          <a:p>
            <a:pPr>
              <a:defRPr/>
            </a:pPr>
            <a:r>
              <a:rPr lang="en-US" dirty="0" smtClean="0"/>
              <a:t>http://www.capitolhilldaily.com/2013/08/common-core-standards/ </a:t>
            </a:r>
          </a:p>
          <a:p>
            <a:pPr>
              <a:defRPr/>
            </a:pPr>
            <a:endParaRPr lang="en-US" dirty="0" smtClean="0"/>
          </a:p>
          <a:p>
            <a:pPr>
              <a:defRPr/>
            </a:pPr>
            <a:r>
              <a:rPr lang="en-US" b="1" dirty="0" smtClean="0"/>
              <a:t>WHO IS BEHIND COMMON CORE?</a:t>
            </a:r>
            <a:r>
              <a:rPr lang="en-US" dirty="0" smtClean="0"/>
              <a:t>   </a:t>
            </a:r>
          </a:p>
          <a:p>
            <a:pPr>
              <a:defRPr/>
            </a:pPr>
            <a:r>
              <a:rPr lang="en-US" dirty="0" smtClean="0"/>
              <a:t>http://arizonansagainstcommoncore.com/Who_Behind_CC.html</a:t>
            </a:r>
          </a:p>
        </p:txBody>
      </p:sp>
      <p:sp>
        <p:nvSpPr>
          <p:cNvPr id="28676" name="Slide Number Placeholder 3"/>
          <p:cNvSpPr>
            <a:spLocks noGrp="1"/>
          </p:cNvSpPr>
          <p:nvPr>
            <p:ph type="sldNum" sz="quarter" idx="5"/>
          </p:nvPr>
        </p:nvSpPr>
        <p:spPr>
          <a:noFill/>
        </p:spPr>
        <p:txBody>
          <a:bodyPr/>
          <a:lstStyle/>
          <a:p>
            <a:fld id="{1D5070AC-BA8B-428E-9709-43EA8740B86E}" type="slidenum">
              <a:rPr lang="en-US" smtClean="0">
                <a:latin typeface="Arial" charset="0"/>
              </a:rPr>
              <a:pPr/>
              <a:t>4</a:t>
            </a:fld>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r>
              <a:rPr lang="en-US" b="1" smtClean="0">
                <a:latin typeface="Arial" charset="0"/>
              </a:rPr>
              <a:t>Will 2014 Be the Year of Common Core Demolition?</a:t>
            </a:r>
            <a:endParaRPr lang="en-US" smtClean="0">
              <a:latin typeface="Arial" charset="0"/>
            </a:endParaRPr>
          </a:p>
          <a:p>
            <a:r>
              <a:rPr lang="en-US" b="1" u="sng" smtClean="0">
                <a:latin typeface="Arial" charset="0"/>
                <a:hlinkClick r:id="rId3"/>
              </a:rPr>
              <a:t>http://www.susanohanian.org/core.php?id=663</a:t>
            </a:r>
            <a:r>
              <a:rPr lang="en-US" smtClean="0">
                <a:latin typeface="Arial" charset="0"/>
              </a:rPr>
              <a:t> </a:t>
            </a:r>
          </a:p>
          <a:p>
            <a:endParaRPr lang="en-US" smtClean="0">
              <a:latin typeface="Arial" charset="0"/>
            </a:endParaRPr>
          </a:p>
          <a:p>
            <a:r>
              <a:rPr lang="en-US" b="1" smtClean="0">
                <a:latin typeface="Arial" charset="0"/>
              </a:rPr>
              <a:t>States Reconsider Common Core Tests</a:t>
            </a:r>
            <a:endParaRPr lang="en-US" smtClean="0">
              <a:latin typeface="Arial" charset="0"/>
            </a:endParaRPr>
          </a:p>
          <a:p>
            <a:r>
              <a:rPr lang="en-US" b="1" u="sng" smtClean="0">
                <a:latin typeface="Arial" charset="0"/>
                <a:hlinkClick r:id="rId4"/>
              </a:rPr>
              <a:t>http://www.pewstates.org/projects/stateline/headlines/states-reconsider-common-core-tests-85899535255</a:t>
            </a:r>
            <a:r>
              <a:rPr lang="en-US" b="1" smtClean="0">
                <a:latin typeface="Arial" charset="0"/>
              </a:rPr>
              <a:t> </a:t>
            </a:r>
            <a:endParaRPr lang="en-US" smtClean="0">
              <a:latin typeface="Arial" charset="0"/>
            </a:endParaRPr>
          </a:p>
          <a:p>
            <a:endParaRPr lang="en-US" smtClean="0">
              <a:latin typeface="Arial" charset="0"/>
            </a:endParaRPr>
          </a:p>
          <a:p>
            <a:r>
              <a:rPr lang="en-US" b="1" smtClean="0">
                <a:latin typeface="Arial" charset="0"/>
              </a:rPr>
              <a:t>Political Rivals Find Common Ground Over Common Core</a:t>
            </a:r>
          </a:p>
          <a:p>
            <a:r>
              <a:rPr lang="en-US" smtClean="0">
                <a:latin typeface="Arial" charset="0"/>
                <a:hlinkClick r:id="rId5"/>
              </a:rPr>
              <a:t>http://www.npr.org/2014/01/28/267488648/backlash-grows-against-common-core-education-standards?ft=1&amp;f=1013</a:t>
            </a:r>
            <a:endParaRPr lang="en-US" smtClean="0">
              <a:latin typeface="Arial" charset="0"/>
            </a:endParaRPr>
          </a:p>
          <a:p>
            <a:endParaRPr lang="en-US" smtClean="0">
              <a:latin typeface="Arial" charset="0"/>
            </a:endParaRPr>
          </a:p>
          <a:p>
            <a:r>
              <a:rPr lang="en-US" b="1" smtClean="0">
                <a:latin typeface="Arial" charset="0"/>
              </a:rPr>
              <a:t>REGENTS ADJUST COMMON CORE IMPLEMENTATION</a:t>
            </a:r>
          </a:p>
          <a:p>
            <a:r>
              <a:rPr lang="en-US" smtClean="0">
                <a:latin typeface="Arial" charset="0"/>
                <a:hlinkClick r:id="rId6"/>
              </a:rPr>
              <a:t>http://www.oms.nysed.gov/press/regents-adjust-common-core-implementation.html</a:t>
            </a:r>
            <a:endParaRPr lang="en-US" b="1" smtClean="0">
              <a:latin typeface="Arial" charset="0"/>
            </a:endParaRPr>
          </a:p>
          <a:p>
            <a:endParaRPr lang="en-US" smtClean="0">
              <a:latin typeface="Arial" charset="0"/>
            </a:endParaRPr>
          </a:p>
          <a:p>
            <a:endParaRPr lang="en-US" smtClean="0">
              <a:latin typeface="Arial" charset="0"/>
            </a:endParaRPr>
          </a:p>
        </p:txBody>
      </p:sp>
      <p:sp>
        <p:nvSpPr>
          <p:cNvPr id="27652" name="Slide Number Placeholder 3"/>
          <p:cNvSpPr>
            <a:spLocks noGrp="1"/>
          </p:cNvSpPr>
          <p:nvPr>
            <p:ph type="sldNum" sz="quarter" idx="5"/>
          </p:nvPr>
        </p:nvSpPr>
        <p:spPr>
          <a:noFill/>
        </p:spPr>
        <p:txBody>
          <a:bodyPr/>
          <a:lstStyle/>
          <a:p>
            <a:fld id="{91BEEDFC-886C-4E11-A7B3-FD75395A1C76}" type="slidenum">
              <a:rPr lang="en-US" smtClean="0">
                <a:latin typeface="Arial" charset="0"/>
              </a:rPr>
              <a:pPr/>
              <a:t>5</a:t>
            </a:fld>
            <a:endParaRPr 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r>
              <a:rPr lang="en-US" b="1" i="1" smtClean="0">
                <a:latin typeface="Arial" charset="0"/>
                <a:hlinkClick r:id="rId3"/>
              </a:rPr>
              <a:t>Anthony Cody</a:t>
            </a:r>
            <a:r>
              <a:rPr lang="en-US" b="1" i="1" smtClean="0">
                <a:latin typeface="Arial" charset="0"/>
              </a:rPr>
              <a:t> on February 4, 2013 11:21 AM </a:t>
            </a:r>
            <a:r>
              <a:rPr lang="en-US" b="1" i="1" u="sng" smtClean="0">
                <a:latin typeface="Arial" charset="0"/>
                <a:hlinkClick r:id="rId4"/>
              </a:rPr>
              <a:t>http://blogs.edweek.org/teachers/living-in-dialogue/2013/02/opposition_to_common_core_coul.html</a:t>
            </a:r>
            <a:endParaRPr lang="en-US" b="1" i="1" u="sng" smtClean="0">
              <a:latin typeface="Arial" charset="0"/>
            </a:endParaRPr>
          </a:p>
          <a:p>
            <a:endParaRPr lang="en-US" b="1" i="1" u="sng" smtClean="0">
              <a:latin typeface="Arial" charset="0"/>
            </a:endParaRPr>
          </a:p>
          <a:p>
            <a:r>
              <a:rPr lang="en-US" b="1" smtClean="0">
                <a:latin typeface="Arial" charset="0"/>
              </a:rPr>
              <a:t>GOALS 2000--THE CLINTON ADMINISTRATION EDUCATION PROGRAM</a:t>
            </a:r>
            <a:endParaRPr lang="en-US" b="1" i="1" u="sng" smtClean="0">
              <a:latin typeface="Arial" charset="0"/>
            </a:endParaRPr>
          </a:p>
          <a:p>
            <a:r>
              <a:rPr lang="en-US" smtClean="0">
                <a:latin typeface="Arial" charset="0"/>
              </a:rPr>
              <a:t>http://www3.nd.edu/~rbarger/www7/goals200.html </a:t>
            </a:r>
          </a:p>
        </p:txBody>
      </p:sp>
      <p:sp>
        <p:nvSpPr>
          <p:cNvPr id="30724" name="Slide Number Placeholder 3"/>
          <p:cNvSpPr>
            <a:spLocks noGrp="1"/>
          </p:cNvSpPr>
          <p:nvPr>
            <p:ph type="sldNum" sz="quarter" idx="5"/>
          </p:nvPr>
        </p:nvSpPr>
        <p:spPr>
          <a:noFill/>
        </p:spPr>
        <p:txBody>
          <a:bodyPr/>
          <a:lstStyle/>
          <a:p>
            <a:fld id="{37C8A59F-952C-4D9C-9282-1E94971BC51A}" type="slidenum">
              <a:rPr lang="en-US" smtClean="0">
                <a:latin typeface="Arial" charset="0"/>
              </a:rPr>
              <a:pPr/>
              <a:t>6</a:t>
            </a:fld>
            <a:endParaRPr 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r>
              <a:rPr lang="en-US" b="1" i="1" smtClean="0">
                <a:latin typeface="Arial" charset="0"/>
              </a:rPr>
              <a:t>Stephanie Banchero-Wall Street Journal May 09, 2012</a:t>
            </a:r>
            <a:br>
              <a:rPr lang="en-US" b="1" i="1" smtClean="0">
                <a:latin typeface="Arial" charset="0"/>
              </a:rPr>
            </a:br>
            <a:r>
              <a:rPr lang="en-US" b="1" i="1" u="sng" smtClean="0">
                <a:latin typeface="Arial" charset="0"/>
                <a:hlinkClick r:id="rId3"/>
              </a:rPr>
              <a:t>http://online.wsj.com/article/SB10001424052702303630404577390431072241906.html?mod=wsj_share_tweet</a:t>
            </a:r>
            <a:endParaRPr lang="en-US" smtClean="0">
              <a:latin typeface="Arial" charset="0"/>
            </a:endParaRPr>
          </a:p>
        </p:txBody>
      </p:sp>
      <p:sp>
        <p:nvSpPr>
          <p:cNvPr id="29700" name="Slide Number Placeholder 3"/>
          <p:cNvSpPr>
            <a:spLocks noGrp="1"/>
          </p:cNvSpPr>
          <p:nvPr>
            <p:ph type="sldNum" sz="quarter" idx="5"/>
          </p:nvPr>
        </p:nvSpPr>
        <p:spPr>
          <a:noFill/>
        </p:spPr>
        <p:txBody>
          <a:bodyPr/>
          <a:lstStyle/>
          <a:p>
            <a:fld id="{02386344-6FDD-41DE-B8C6-C76DF22231E6}" type="slidenum">
              <a:rPr lang="en-US" smtClean="0">
                <a:latin typeface="Arial" charset="0"/>
              </a:rPr>
              <a:pPr/>
              <a:t>7</a:t>
            </a:fld>
            <a:endParaRPr 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r>
              <a:rPr lang="en-US" b="1" i="1" smtClean="0">
                <a:latin typeface="Arial" charset="0"/>
              </a:rPr>
              <a:t>Stephanie Banchero-Wall Street Journal May 09, 2012</a:t>
            </a:r>
            <a:br>
              <a:rPr lang="en-US" b="1" i="1" smtClean="0">
                <a:latin typeface="Arial" charset="0"/>
              </a:rPr>
            </a:br>
            <a:r>
              <a:rPr lang="en-US" b="1" i="1" smtClean="0">
                <a:latin typeface="Arial" charset="0"/>
                <a:hlinkClick r:id="rId3"/>
              </a:rPr>
              <a:t>http://online.wsj.com/article/SB10001424052702303630404577390431072241906.html?mod=wsj_share_tweet</a:t>
            </a:r>
            <a:endParaRPr lang="en-US" b="1" i="1" smtClean="0">
              <a:latin typeface="Arial" charset="0"/>
            </a:endParaRPr>
          </a:p>
          <a:p>
            <a:endParaRPr lang="en-US" b="1" i="1" smtClean="0">
              <a:latin typeface="Arial" charset="0"/>
            </a:endParaRPr>
          </a:p>
          <a:p>
            <a:r>
              <a:rPr lang="en-US" b="1" i="1" smtClean="0">
                <a:latin typeface="Arial" charset="0"/>
              </a:rPr>
              <a:t>Washington Post Answer Sheet-February 13, 2012</a:t>
            </a:r>
            <a:br>
              <a:rPr lang="en-US" b="1" i="1" smtClean="0">
                <a:latin typeface="Arial" charset="0"/>
              </a:rPr>
            </a:br>
            <a:r>
              <a:rPr lang="en-US" b="1" i="1" smtClean="0">
                <a:latin typeface="Arial" charset="0"/>
                <a:hlinkClick r:id="rId4"/>
              </a:rPr>
              <a:t>http://www.washingtonpost.com/blogs/answer-sheet/wp/2013/02/13/former-education-commissioner-blasts-common-core-process/</a:t>
            </a:r>
            <a:endParaRPr lang="en-US" smtClean="0">
              <a:latin typeface="Arial" charset="0"/>
            </a:endParaRPr>
          </a:p>
        </p:txBody>
      </p:sp>
      <p:sp>
        <p:nvSpPr>
          <p:cNvPr id="31748" name="Slide Number Placeholder 3"/>
          <p:cNvSpPr>
            <a:spLocks noGrp="1"/>
          </p:cNvSpPr>
          <p:nvPr>
            <p:ph type="sldNum" sz="quarter" idx="5"/>
          </p:nvPr>
        </p:nvSpPr>
        <p:spPr>
          <a:noFill/>
        </p:spPr>
        <p:txBody>
          <a:bodyPr/>
          <a:lstStyle/>
          <a:p>
            <a:fld id="{6576752A-FE1B-466C-AF69-EB8FBCBB52DE}" type="slidenum">
              <a:rPr lang="en-US" smtClean="0">
                <a:latin typeface="Arial" charset="0"/>
              </a:rPr>
              <a:pPr/>
              <a:t>8</a:t>
            </a:fld>
            <a:endParaRPr 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r>
              <a:rPr lang="en-US" smtClean="0">
                <a:latin typeface="Arial" charset="0"/>
              </a:rPr>
              <a:t>http://truthinamericaneducation.com/wp-content/uploads/2012/03/common_core_standards.pdf </a:t>
            </a:r>
          </a:p>
        </p:txBody>
      </p:sp>
      <p:sp>
        <p:nvSpPr>
          <p:cNvPr id="32772" name="Slide Number Placeholder 3"/>
          <p:cNvSpPr>
            <a:spLocks noGrp="1"/>
          </p:cNvSpPr>
          <p:nvPr>
            <p:ph type="sldNum" sz="quarter" idx="5"/>
          </p:nvPr>
        </p:nvSpPr>
        <p:spPr>
          <a:noFill/>
        </p:spPr>
        <p:txBody>
          <a:bodyPr/>
          <a:lstStyle/>
          <a:p>
            <a:fld id="{0A49480F-1872-4EAC-A8E2-D030886BF774}" type="slidenum">
              <a:rPr lang="en-US" smtClean="0">
                <a:latin typeface="Arial" charset="0"/>
              </a:rPr>
              <a:pPr/>
              <a:t>9</a:t>
            </a:fld>
            <a:endParaRPr 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r>
              <a:rPr lang="en-US" b="1" smtClean="0">
                <a:latin typeface="Arial" charset="0"/>
              </a:rPr>
              <a:t>David Coleman's Global Revenge and the Common Core </a:t>
            </a:r>
            <a:endParaRPr lang="en-US" smtClean="0">
              <a:latin typeface="Arial" charset="0"/>
            </a:endParaRPr>
          </a:p>
          <a:p>
            <a:r>
              <a:rPr lang="en-US" smtClean="0">
                <a:latin typeface="Arial" charset="0"/>
              </a:rPr>
              <a:t>http://www.schoolsmatter.info/2012/04/david-colemans-global-revenge-and.html</a:t>
            </a:r>
          </a:p>
        </p:txBody>
      </p:sp>
      <p:sp>
        <p:nvSpPr>
          <p:cNvPr id="33796" name="Slide Number Placeholder 3"/>
          <p:cNvSpPr>
            <a:spLocks noGrp="1"/>
          </p:cNvSpPr>
          <p:nvPr>
            <p:ph type="sldNum" sz="quarter" idx="5"/>
          </p:nvPr>
        </p:nvSpPr>
        <p:spPr>
          <a:noFill/>
        </p:spPr>
        <p:txBody>
          <a:bodyPr/>
          <a:lstStyle/>
          <a:p>
            <a:fld id="{AD68299D-944C-4ECE-9A25-66194BE60BAD}" type="slidenum">
              <a:rPr lang="en-US" smtClean="0">
                <a:latin typeface="Arial" charset="0"/>
              </a:rPr>
              <a:pPr/>
              <a:t>10</a:t>
            </a:fld>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p:cNvSpPr>
            <a:spLocks/>
          </p:cNvSpPr>
          <p:nvPr/>
        </p:nvSpPr>
        <p:spPr bwMode="blackWhite">
          <a:xfrm>
            <a:off x="20638" y="12700"/>
            <a:ext cx="8896350" cy="6780213"/>
          </a:xfrm>
          <a:custGeom>
            <a:avLst/>
            <a:gdLst/>
            <a:ahLst/>
            <a:cxnLst>
              <a:cxn ang="0">
                <a:pos x="2822" y="0"/>
              </a:cxn>
              <a:cxn ang="0">
                <a:pos x="0" y="975"/>
              </a:cxn>
              <a:cxn ang="0">
                <a:pos x="2169" y="3619"/>
              </a:cxn>
              <a:cxn ang="0">
                <a:pos x="3985" y="1125"/>
              </a:cxn>
              <a:cxn ang="0">
                <a:pos x="2822" y="0"/>
              </a:cxn>
              <a:cxn ang="0">
                <a:pos x="2822" y="0"/>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w="9525">
            <a:noFill/>
            <a:round/>
            <a:headEnd/>
            <a:tailEnd/>
          </a:ln>
        </p:spPr>
        <p:txBody>
          <a:bodyPr/>
          <a:lstStyle/>
          <a:p>
            <a:pPr>
              <a:defRPr/>
            </a:pPr>
            <a:endParaRPr lang="en-US"/>
          </a:p>
        </p:txBody>
      </p:sp>
      <p:grpSp>
        <p:nvGrpSpPr>
          <p:cNvPr id="5" name="Group 8"/>
          <p:cNvGrpSpPr>
            <a:grpSpLocks/>
          </p:cNvGrpSpPr>
          <p:nvPr/>
        </p:nvGrpSpPr>
        <p:grpSpPr bwMode="auto">
          <a:xfrm>
            <a:off x="195263" y="234950"/>
            <a:ext cx="3787775" cy="1778000"/>
            <a:chOff x="123" y="148"/>
            <a:chExt cx="2386" cy="1120"/>
          </a:xfrm>
        </p:grpSpPr>
        <p:sp>
          <p:nvSpPr>
            <p:cNvPr id="6" name="Freeform 9"/>
            <p:cNvSpPr>
              <a:spLocks/>
            </p:cNvSpPr>
            <p:nvPr userDrawn="1"/>
          </p:nvSpPr>
          <p:spPr bwMode="auto">
            <a:xfrm>
              <a:off x="177" y="177"/>
              <a:ext cx="2250" cy="1017"/>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en-US"/>
            </a:p>
          </p:txBody>
        </p:sp>
        <p:sp>
          <p:nvSpPr>
            <p:cNvPr id="7" name="Freeform 10"/>
            <p:cNvSpPr>
              <a:spLocks/>
            </p:cNvSpPr>
            <p:nvPr userDrawn="1"/>
          </p:nvSpPr>
          <p:spPr bwMode="auto">
            <a:xfrm>
              <a:off x="166" y="261"/>
              <a:ext cx="2244" cy="1007"/>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en-US"/>
            </a:p>
          </p:txBody>
        </p:sp>
        <p:sp>
          <p:nvSpPr>
            <p:cNvPr id="8" name="Freeform 11"/>
            <p:cNvSpPr>
              <a:spLocks/>
            </p:cNvSpPr>
            <p:nvPr userDrawn="1"/>
          </p:nvSpPr>
          <p:spPr bwMode="auto">
            <a:xfrm>
              <a:off x="474" y="344"/>
              <a:ext cx="1488" cy="919"/>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en-US"/>
            </a:p>
          </p:txBody>
        </p:sp>
        <p:grpSp>
          <p:nvGrpSpPr>
            <p:cNvPr id="9" name="Group 12"/>
            <p:cNvGrpSpPr>
              <a:grpSpLocks/>
            </p:cNvGrpSpPr>
            <p:nvPr userDrawn="1"/>
          </p:nvGrpSpPr>
          <p:grpSpPr bwMode="auto">
            <a:xfrm>
              <a:off x="123" y="148"/>
              <a:ext cx="2386" cy="1081"/>
              <a:chOff x="123" y="148"/>
              <a:chExt cx="2386" cy="1081"/>
            </a:xfrm>
          </p:grpSpPr>
          <p:sp>
            <p:nvSpPr>
              <p:cNvPr id="10" name="Freeform 13"/>
              <p:cNvSpPr>
                <a:spLocks/>
              </p:cNvSpPr>
              <p:nvPr userDrawn="1"/>
            </p:nvSpPr>
            <p:spPr bwMode="auto">
              <a:xfrm>
                <a:off x="2005" y="934"/>
                <a:ext cx="212" cy="214"/>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en-US"/>
              </a:p>
            </p:txBody>
          </p:sp>
          <p:sp>
            <p:nvSpPr>
              <p:cNvPr id="11" name="Freeform 14"/>
              <p:cNvSpPr>
                <a:spLocks/>
              </p:cNvSpPr>
              <p:nvPr userDrawn="1"/>
            </p:nvSpPr>
            <p:spPr bwMode="auto">
              <a:xfrm>
                <a:off x="123" y="148"/>
                <a:ext cx="2386" cy="108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en-US"/>
              </a:p>
            </p:txBody>
          </p:sp>
          <p:sp>
            <p:nvSpPr>
              <p:cNvPr id="12" name="Freeform 15"/>
              <p:cNvSpPr>
                <a:spLocks/>
              </p:cNvSpPr>
              <p:nvPr userDrawn="1"/>
            </p:nvSpPr>
            <p:spPr bwMode="auto">
              <a:xfrm>
                <a:off x="324" y="158"/>
                <a:ext cx="1686" cy="614"/>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en-US"/>
              </a:p>
            </p:txBody>
          </p:sp>
          <p:sp>
            <p:nvSpPr>
              <p:cNvPr id="13" name="Freeform 16"/>
              <p:cNvSpPr>
                <a:spLocks/>
              </p:cNvSpPr>
              <p:nvPr userDrawn="1"/>
            </p:nvSpPr>
            <p:spPr bwMode="auto">
              <a:xfrm>
                <a:off x="409" y="251"/>
                <a:ext cx="227" cy="410"/>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en-US"/>
              </a:p>
            </p:txBody>
          </p:sp>
          <p:sp>
            <p:nvSpPr>
              <p:cNvPr id="14" name="Freeform 17"/>
              <p:cNvSpPr>
                <a:spLocks/>
              </p:cNvSpPr>
              <p:nvPr userDrawn="1"/>
            </p:nvSpPr>
            <p:spPr bwMode="auto">
              <a:xfrm>
                <a:off x="846" y="536"/>
                <a:ext cx="691" cy="36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en-US"/>
              </a:p>
            </p:txBody>
          </p:sp>
        </p:grpSp>
      </p:grpSp>
      <p:grpSp>
        <p:nvGrpSpPr>
          <p:cNvPr id="15" name="Group 18"/>
          <p:cNvGrpSpPr>
            <a:grpSpLocks/>
          </p:cNvGrpSpPr>
          <p:nvPr/>
        </p:nvGrpSpPr>
        <p:grpSpPr bwMode="auto">
          <a:xfrm>
            <a:off x="7915275" y="4368800"/>
            <a:ext cx="742950" cy="1058863"/>
            <a:chOff x="4986" y="2752"/>
            <a:chExt cx="468" cy="667"/>
          </a:xfrm>
        </p:grpSpPr>
        <p:sp>
          <p:nvSpPr>
            <p:cNvPr id="16" name="Freeform 19"/>
            <p:cNvSpPr>
              <a:spLocks/>
            </p:cNvSpPr>
            <p:nvPr userDrawn="1"/>
          </p:nvSpPr>
          <p:spPr bwMode="auto">
            <a:xfrm rot="7320404">
              <a:off x="4909" y="2936"/>
              <a:ext cx="629" cy="293"/>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en-US"/>
            </a:p>
          </p:txBody>
        </p:sp>
        <p:sp>
          <p:nvSpPr>
            <p:cNvPr id="17" name="Freeform 20"/>
            <p:cNvSpPr>
              <a:spLocks/>
            </p:cNvSpPr>
            <p:nvPr userDrawn="1"/>
          </p:nvSpPr>
          <p:spPr bwMode="auto">
            <a:xfrm rot="7320404">
              <a:off x="4893" y="2923"/>
              <a:ext cx="627" cy="29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w="9525">
              <a:noFill/>
              <a:round/>
              <a:headEnd/>
              <a:tailEnd/>
            </a:ln>
          </p:spPr>
          <p:txBody>
            <a:bodyPr/>
            <a:lstStyle/>
            <a:p>
              <a:pPr>
                <a:defRPr/>
              </a:pPr>
              <a:endParaRPr lang="en-US"/>
            </a:p>
          </p:txBody>
        </p:sp>
        <p:sp>
          <p:nvSpPr>
            <p:cNvPr id="18" name="Freeform 21"/>
            <p:cNvSpPr>
              <a:spLocks/>
            </p:cNvSpPr>
            <p:nvPr userDrawn="1"/>
          </p:nvSpPr>
          <p:spPr bwMode="auto">
            <a:xfrm rot="7320404">
              <a:off x="5000" y="2913"/>
              <a:ext cx="416" cy="265"/>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en-US"/>
            </a:p>
          </p:txBody>
        </p:sp>
        <p:grpSp>
          <p:nvGrpSpPr>
            <p:cNvPr id="19" name="Group 22"/>
            <p:cNvGrpSpPr>
              <a:grpSpLocks/>
            </p:cNvGrpSpPr>
            <p:nvPr userDrawn="1"/>
          </p:nvGrpSpPr>
          <p:grpSpPr bwMode="auto">
            <a:xfrm>
              <a:off x="4986" y="2752"/>
              <a:ext cx="469" cy="667"/>
              <a:chOff x="4986" y="2752"/>
              <a:chExt cx="469" cy="667"/>
            </a:xfrm>
          </p:grpSpPr>
          <p:sp>
            <p:nvSpPr>
              <p:cNvPr id="20" name="Freeform 23"/>
              <p:cNvSpPr>
                <a:spLocks/>
              </p:cNvSpPr>
              <p:nvPr userDrawn="1"/>
            </p:nvSpPr>
            <p:spPr bwMode="auto">
              <a:xfrm rot="7320404">
                <a:off x="4987" y="3190"/>
                <a:ext cx="59" cy="61"/>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en-US"/>
              </a:p>
            </p:txBody>
          </p:sp>
          <p:sp>
            <p:nvSpPr>
              <p:cNvPr id="21" name="Freeform 24"/>
              <p:cNvSpPr>
                <a:spLocks/>
              </p:cNvSpPr>
              <p:nvPr userDrawn="1"/>
            </p:nvSpPr>
            <p:spPr bwMode="auto">
              <a:xfrm rot="7320404">
                <a:off x="4887" y="2930"/>
                <a:ext cx="667" cy="31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en-US"/>
              </a:p>
            </p:txBody>
          </p:sp>
          <p:sp>
            <p:nvSpPr>
              <p:cNvPr id="22" name="Freeform 25"/>
              <p:cNvSpPr>
                <a:spLocks/>
              </p:cNvSpPr>
              <p:nvPr userDrawn="1"/>
            </p:nvSpPr>
            <p:spPr bwMode="auto">
              <a:xfrm rot="7320404">
                <a:off x="5062" y="2997"/>
                <a:ext cx="472" cy="176"/>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en-US"/>
              </a:p>
            </p:txBody>
          </p:sp>
          <p:sp>
            <p:nvSpPr>
              <p:cNvPr id="23" name="Freeform 26"/>
              <p:cNvSpPr>
                <a:spLocks/>
              </p:cNvSpPr>
              <p:nvPr userDrawn="1"/>
            </p:nvSpPr>
            <p:spPr bwMode="auto">
              <a:xfrm rot="7320404">
                <a:off x="5364" y="2873"/>
                <a:ext cx="63" cy="118"/>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en-US"/>
              </a:p>
            </p:txBody>
          </p:sp>
          <p:sp>
            <p:nvSpPr>
              <p:cNvPr id="24" name="Freeform 27"/>
              <p:cNvSpPr>
                <a:spLocks/>
              </p:cNvSpPr>
              <p:nvPr userDrawn="1"/>
            </p:nvSpPr>
            <p:spPr bwMode="auto">
              <a:xfrm rot="7320404">
                <a:off x="5137" y="3000"/>
                <a:ext cx="193" cy="10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en-US"/>
              </a:p>
            </p:txBody>
          </p:sp>
        </p:grpSp>
      </p:grpSp>
      <p:sp>
        <p:nvSpPr>
          <p:cNvPr id="25" name="Freeform 28"/>
          <p:cNvSpPr>
            <a:spLocks/>
          </p:cNvSpPr>
          <p:nvPr/>
        </p:nvSpPr>
        <p:spPr bwMode="auto">
          <a:xfrm>
            <a:off x="901700" y="5054600"/>
            <a:ext cx="6807200" cy="728663"/>
          </a:xfrm>
          <a:custGeom>
            <a:avLst/>
            <a:gdLst/>
            <a:ahLst/>
            <a:cxnLst>
              <a:cxn ang="0">
                <a:pos x="0" y="0"/>
              </a:cxn>
              <a:cxn ang="0">
                <a:pos x="816" y="256"/>
              </a:cxn>
              <a:cxn ang="0">
                <a:pos x="1560" y="144"/>
              </a:cxn>
              <a:cxn ang="0">
                <a:pos x="1856" y="376"/>
              </a:cxn>
              <a:cxn ang="0">
                <a:pos x="2344" y="152"/>
              </a:cxn>
              <a:cxn ang="0">
                <a:pos x="3536" y="456"/>
              </a:cxn>
              <a:cxn ang="0">
                <a:pos x="4288" y="136"/>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p:spPr>
        <p:txBody>
          <a:bodyPr/>
          <a:lstStyle/>
          <a:p>
            <a:pPr>
              <a:defRPr/>
            </a:pPr>
            <a:endParaRPr lang="en-US"/>
          </a:p>
        </p:txBody>
      </p:sp>
      <p:sp>
        <p:nvSpPr>
          <p:cNvPr id="26" name="Freeform 29"/>
          <p:cNvSpPr>
            <a:spLocks/>
          </p:cNvSpPr>
          <p:nvPr/>
        </p:nvSpPr>
        <p:spPr bwMode="auto">
          <a:xfrm>
            <a:off x="4076700" y="1930400"/>
            <a:ext cx="889000" cy="381000"/>
          </a:xfrm>
          <a:custGeom>
            <a:avLst/>
            <a:gdLst/>
            <a:ahLst/>
            <a:cxnLst>
              <a:cxn ang="0">
                <a:pos x="0" y="32"/>
              </a:cxn>
              <a:cxn ang="0">
                <a:pos x="280" y="144"/>
              </a:cxn>
              <a:cxn ang="0">
                <a:pos x="448" y="16"/>
              </a:cxn>
              <a:cxn ang="0">
                <a:pos x="560" y="240"/>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p:spPr>
        <p:txBody>
          <a:bodyPr/>
          <a:lstStyle/>
          <a:p>
            <a:pPr>
              <a:defRPr/>
            </a:pPr>
            <a:endParaRPr lang="en-US"/>
          </a:p>
        </p:txBody>
      </p:sp>
      <p:sp>
        <p:nvSpPr>
          <p:cNvPr id="23555"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en-US"/>
              <a:t>Click to edit Master title style</a:t>
            </a:r>
          </a:p>
        </p:txBody>
      </p:sp>
      <p:sp>
        <p:nvSpPr>
          <p:cNvPr id="23556"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en-US"/>
              <a:t>Click to edit Master subtitle style</a:t>
            </a:r>
          </a:p>
        </p:txBody>
      </p:sp>
      <p:sp>
        <p:nvSpPr>
          <p:cNvPr id="27" name="Rectangle 5"/>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2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29" name="Rectangle 7"/>
          <p:cNvSpPr>
            <a:spLocks noGrp="1" noChangeArrowheads="1"/>
          </p:cNvSpPr>
          <p:nvPr>
            <p:ph type="sldNum" sz="quarter" idx="12"/>
          </p:nvPr>
        </p:nvSpPr>
        <p:spPr>
          <a:xfrm>
            <a:off x="6553200" y="6248400"/>
            <a:ext cx="1905000" cy="457200"/>
          </a:xfrm>
        </p:spPr>
        <p:txBody>
          <a:bodyPr/>
          <a:lstStyle>
            <a:lvl1pPr>
              <a:defRPr/>
            </a:lvl1pPr>
          </a:lstStyle>
          <a:p>
            <a:pPr>
              <a:defRPr/>
            </a:pPr>
            <a:fld id="{FE156D86-C524-4CB8-A086-C0BE697804C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646F2018-A846-46EF-BA78-749172F803A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BFBB3913-5C6C-420B-A40B-5933D06EAC1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6870700" cy="16002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828800"/>
            <a:ext cx="37719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10100" y="1828800"/>
            <a:ext cx="37719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F0E70649-9AB5-467E-A85A-2371406EF67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6870700" cy="1600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828800"/>
            <a:ext cx="37719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828800"/>
            <a:ext cx="37719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07073B63-33DD-4185-83E1-52DF64B349E6}"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6870700" cy="1600200"/>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685800" y="1828800"/>
            <a:ext cx="3771900" cy="3657600"/>
          </a:xfrm>
        </p:spPr>
        <p:txBody>
          <a:bodyPr/>
          <a:lstStyle/>
          <a:p>
            <a:pPr lvl="0"/>
            <a:endParaRPr lang="en-US" noProof="0" smtClean="0"/>
          </a:p>
        </p:txBody>
      </p:sp>
      <p:sp>
        <p:nvSpPr>
          <p:cNvPr id="4" name="Text Placeholder 3"/>
          <p:cNvSpPr>
            <a:spLocks noGrp="1"/>
          </p:cNvSpPr>
          <p:nvPr>
            <p:ph type="body" sz="half" idx="2"/>
          </p:nvPr>
        </p:nvSpPr>
        <p:spPr>
          <a:xfrm>
            <a:off x="4610100" y="1828800"/>
            <a:ext cx="37719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D71F2B62-FB92-438F-AADE-3E9A32B4C06D}"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6870700" cy="1600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828800"/>
            <a:ext cx="37719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Media Placeholder 3"/>
          <p:cNvSpPr>
            <a:spLocks noGrp="1"/>
          </p:cNvSpPr>
          <p:nvPr>
            <p:ph type="media" sz="half" idx="2"/>
          </p:nvPr>
        </p:nvSpPr>
        <p:spPr>
          <a:xfrm>
            <a:off x="4610100" y="1828800"/>
            <a:ext cx="3771900" cy="3657600"/>
          </a:xfrm>
        </p:spPr>
        <p:txBody>
          <a:bodyPr/>
          <a:lstStyle/>
          <a:p>
            <a:pPr lvl="0"/>
            <a:endParaRPr lang="en-US" noProof="0" smtClean="0"/>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C3EAB7F1-7B46-4F75-81DD-C8E923012D8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A90BD2CC-7D44-4A1D-9429-EF21CC52683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1AC14EE2-0B22-4B77-A652-4A29726FD52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ABAA50EA-8D1A-4585-A993-8EC6CA0AEEF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
        <p:nvSpPr>
          <p:cNvPr id="9" name="Rectangle 7"/>
          <p:cNvSpPr>
            <a:spLocks noGrp="1" noChangeArrowheads="1"/>
          </p:cNvSpPr>
          <p:nvPr>
            <p:ph type="sldNum" sz="quarter" idx="12"/>
          </p:nvPr>
        </p:nvSpPr>
        <p:spPr>
          <a:ln/>
        </p:spPr>
        <p:txBody>
          <a:bodyPr/>
          <a:lstStyle>
            <a:lvl1pPr>
              <a:defRPr/>
            </a:lvl1pPr>
          </a:lstStyle>
          <a:p>
            <a:pPr>
              <a:defRPr/>
            </a:pPr>
            <a:fld id="{079C54EB-FDF2-4E24-A541-912ABAA3E68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pPr>
              <a:defRPr/>
            </a:pPr>
            <a:fld id="{6321A665-D759-4F51-8FD9-6B5CBB7EC5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
        <p:nvSpPr>
          <p:cNvPr id="4" name="Rectangle 7"/>
          <p:cNvSpPr>
            <a:spLocks noGrp="1" noChangeArrowheads="1"/>
          </p:cNvSpPr>
          <p:nvPr>
            <p:ph type="sldNum" sz="quarter" idx="12"/>
          </p:nvPr>
        </p:nvSpPr>
        <p:spPr>
          <a:ln/>
        </p:spPr>
        <p:txBody>
          <a:bodyPr/>
          <a:lstStyle>
            <a:lvl1pPr>
              <a:defRPr/>
            </a:lvl1pPr>
          </a:lstStyle>
          <a:p>
            <a:pPr>
              <a:defRPr/>
            </a:pPr>
            <a:fld id="{0CF41BD7-963C-4877-B85E-182DF463649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40375758-F7CC-4D16-AA45-6FF1AD24BA7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33BE62A6-B233-4F85-AE3C-6989E29FF2A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Freeform 2"/>
          <p:cNvSpPr>
            <a:spLocks/>
          </p:cNvSpPr>
          <p:nvPr/>
        </p:nvSpPr>
        <p:spPr bwMode="auto">
          <a:xfrm rot="-3172564">
            <a:off x="7777957" y="-15081"/>
            <a:ext cx="1162050" cy="20843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pPr>
              <a:defRPr/>
            </a:pPr>
            <a:endParaRPr lang="en-US"/>
          </a:p>
        </p:txBody>
      </p:sp>
      <p:sp>
        <p:nvSpPr>
          <p:cNvPr id="1027"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33"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22534"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22535"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pPr>
              <a:defRPr/>
            </a:pPr>
            <a:fld id="{E4A5E930-4217-4897-A840-178B10473D47}" type="slidenum">
              <a:rPr lang="en-US"/>
              <a:pPr>
                <a:defRPr/>
              </a:pPr>
              <a:t>‹#›</a:t>
            </a:fld>
            <a:endParaRPr lang="en-US"/>
          </a:p>
        </p:txBody>
      </p:sp>
      <p:sp>
        <p:nvSpPr>
          <p:cNvPr id="22536" name="Freeform 8"/>
          <p:cNvSpPr>
            <a:spLocks/>
          </p:cNvSpPr>
          <p:nvPr/>
        </p:nvSpPr>
        <p:spPr bwMode="auto">
          <a:xfrm rot="-3172564">
            <a:off x="7865269" y="24607"/>
            <a:ext cx="1165225" cy="2097087"/>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pPr>
              <a:defRPr/>
            </a:pPr>
            <a:endParaRPr lang="en-US"/>
          </a:p>
        </p:txBody>
      </p:sp>
      <p:sp>
        <p:nvSpPr>
          <p:cNvPr id="22537" name="Freeform 9"/>
          <p:cNvSpPr>
            <a:spLocks/>
          </p:cNvSpPr>
          <p:nvPr/>
        </p:nvSpPr>
        <p:spPr bwMode="auto">
          <a:xfrm rot="-3172564">
            <a:off x="7831138" y="192088"/>
            <a:ext cx="1025525" cy="15716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pPr>
              <a:defRPr/>
            </a:pPr>
            <a:endParaRPr lang="en-US"/>
          </a:p>
        </p:txBody>
      </p:sp>
      <p:grpSp>
        <p:nvGrpSpPr>
          <p:cNvPr id="1034" name="Group 10"/>
          <p:cNvGrpSpPr>
            <a:grpSpLocks/>
          </p:cNvGrpSpPr>
          <p:nvPr/>
        </p:nvGrpSpPr>
        <p:grpSpPr bwMode="auto">
          <a:xfrm>
            <a:off x="7938" y="5540375"/>
            <a:ext cx="1784350" cy="1246188"/>
            <a:chOff x="5" y="3490"/>
            <a:chExt cx="1124" cy="785"/>
          </a:xfrm>
        </p:grpSpPr>
        <p:sp>
          <p:nvSpPr>
            <p:cNvPr id="22539"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pPr>
                <a:defRPr/>
              </a:pPr>
              <a:endParaRPr lang="en-US"/>
            </a:p>
          </p:txBody>
        </p:sp>
        <p:sp>
          <p:nvSpPr>
            <p:cNvPr id="22540"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pPr>
                <a:defRPr/>
              </a:pPr>
              <a:endParaRPr lang="en-US"/>
            </a:p>
          </p:txBody>
        </p:sp>
        <p:sp>
          <p:nvSpPr>
            <p:cNvPr id="22541"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en-US"/>
            </a:p>
          </p:txBody>
        </p:sp>
        <p:sp>
          <p:nvSpPr>
            <p:cNvPr id="22542"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en-US"/>
            </a:p>
          </p:txBody>
        </p:sp>
        <p:sp>
          <p:nvSpPr>
            <p:cNvPr id="22543"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pPr>
                <a:defRPr/>
              </a:pPr>
              <a:endParaRPr lang="en-US"/>
            </a:p>
          </p:txBody>
        </p:sp>
        <p:sp>
          <p:nvSpPr>
            <p:cNvPr id="22544"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pPr>
                <a:defRPr/>
              </a:pPr>
              <a:endParaRPr lang="en-US"/>
            </a:p>
          </p:txBody>
        </p:sp>
        <p:sp>
          <p:nvSpPr>
            <p:cNvPr id="22545"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pPr>
                <a:defRPr/>
              </a:pPr>
              <a:endParaRPr lang="en-US"/>
            </a:p>
          </p:txBody>
        </p:sp>
        <p:sp>
          <p:nvSpPr>
            <p:cNvPr id="22546"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pPr>
                <a:defRPr/>
              </a:pPr>
              <a:endParaRPr lang="en-US"/>
            </a:p>
          </p:txBody>
        </p:sp>
        <p:sp>
          <p:nvSpPr>
            <p:cNvPr id="22547"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pPr>
                <a:defRPr/>
              </a:pPr>
              <a:endParaRPr lang="en-US"/>
            </a:p>
          </p:txBody>
        </p:sp>
        <p:grpSp>
          <p:nvGrpSpPr>
            <p:cNvPr id="1060" name="Group 20"/>
            <p:cNvGrpSpPr>
              <a:grpSpLocks/>
            </p:cNvGrpSpPr>
            <p:nvPr userDrawn="1"/>
          </p:nvGrpSpPr>
          <p:grpSpPr bwMode="auto">
            <a:xfrm>
              <a:off x="5" y="3490"/>
              <a:ext cx="1124" cy="780"/>
              <a:chOff x="5" y="3490"/>
              <a:chExt cx="1124" cy="780"/>
            </a:xfrm>
          </p:grpSpPr>
          <p:grpSp>
            <p:nvGrpSpPr>
              <p:cNvPr id="1061" name="Group 21"/>
              <p:cNvGrpSpPr>
                <a:grpSpLocks/>
              </p:cNvGrpSpPr>
              <p:nvPr userDrawn="1"/>
            </p:nvGrpSpPr>
            <p:grpSpPr bwMode="auto">
              <a:xfrm>
                <a:off x="499" y="3562"/>
                <a:ext cx="548" cy="708"/>
                <a:chOff x="499" y="3562"/>
                <a:chExt cx="548" cy="708"/>
              </a:xfrm>
            </p:grpSpPr>
            <p:sp>
              <p:nvSpPr>
                <p:cNvPr id="22550"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pPr>
                    <a:defRPr/>
                  </a:pPr>
                  <a:endParaRPr lang="en-US"/>
                </a:p>
              </p:txBody>
            </p:sp>
            <p:sp>
              <p:nvSpPr>
                <p:cNvPr id="22551"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pPr>
                    <a:defRPr/>
                  </a:pPr>
                  <a:endParaRPr lang="en-US"/>
                </a:p>
              </p:txBody>
            </p:sp>
            <p:sp>
              <p:nvSpPr>
                <p:cNvPr id="22552"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pPr>
                    <a:defRPr/>
                  </a:pPr>
                  <a:endParaRPr lang="en-US"/>
                </a:p>
              </p:txBody>
            </p:sp>
          </p:grpSp>
          <p:sp>
            <p:nvSpPr>
              <p:cNvPr id="22553"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en-US"/>
              </a:p>
            </p:txBody>
          </p:sp>
          <p:sp>
            <p:nvSpPr>
              <p:cNvPr id="22554"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en-US"/>
              </a:p>
            </p:txBody>
          </p:sp>
          <p:sp>
            <p:nvSpPr>
              <p:cNvPr id="22555"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pPr>
                  <a:defRPr/>
                </a:pPr>
                <a:endParaRPr lang="en-US"/>
              </a:p>
            </p:txBody>
          </p:sp>
          <p:grpSp>
            <p:nvGrpSpPr>
              <p:cNvPr id="1065" name="Group 28"/>
              <p:cNvGrpSpPr>
                <a:grpSpLocks/>
              </p:cNvGrpSpPr>
              <p:nvPr userDrawn="1"/>
            </p:nvGrpSpPr>
            <p:grpSpPr bwMode="auto">
              <a:xfrm>
                <a:off x="5" y="3490"/>
                <a:ext cx="1124" cy="678"/>
                <a:chOff x="5" y="3490"/>
                <a:chExt cx="1124" cy="678"/>
              </a:xfrm>
            </p:grpSpPr>
            <p:sp>
              <p:nvSpPr>
                <p:cNvPr id="22557"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en-US"/>
                </a:p>
              </p:txBody>
            </p:sp>
            <p:sp>
              <p:nvSpPr>
                <p:cNvPr id="22558"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en-US"/>
                </a:p>
              </p:txBody>
            </p:sp>
            <p:sp>
              <p:nvSpPr>
                <p:cNvPr id="22559"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en-US"/>
                </a:p>
              </p:txBody>
            </p:sp>
            <p:sp>
              <p:nvSpPr>
                <p:cNvPr id="22560"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pPr>
                    <a:defRPr/>
                  </a:pPr>
                  <a:endParaRPr lang="en-US"/>
                </a:p>
              </p:txBody>
            </p:sp>
            <p:sp>
              <p:nvSpPr>
                <p:cNvPr id="22561"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pPr>
                    <a:defRPr/>
                  </a:pPr>
                  <a:endParaRPr lang="en-US"/>
                </a:p>
              </p:txBody>
            </p:sp>
            <p:sp>
              <p:nvSpPr>
                <p:cNvPr id="22562"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pPr>
                    <a:defRPr/>
                  </a:pPr>
                  <a:endParaRPr lang="en-US"/>
                </a:p>
              </p:txBody>
            </p:sp>
            <p:sp>
              <p:nvSpPr>
                <p:cNvPr id="22563"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pPr>
                    <a:defRPr/>
                  </a:pPr>
                  <a:endParaRPr lang="en-US"/>
                </a:p>
              </p:txBody>
            </p:sp>
            <p:sp>
              <p:nvSpPr>
                <p:cNvPr id="22564"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pPr>
                    <a:defRPr/>
                  </a:pPr>
                  <a:endParaRPr lang="en-US"/>
                </a:p>
              </p:txBody>
            </p:sp>
          </p:grpSp>
        </p:grpSp>
      </p:grpSp>
      <p:grpSp>
        <p:nvGrpSpPr>
          <p:cNvPr id="1035" name="Group 37"/>
          <p:cNvGrpSpPr>
            <a:grpSpLocks/>
          </p:cNvGrpSpPr>
          <p:nvPr/>
        </p:nvGrpSpPr>
        <p:grpSpPr bwMode="auto">
          <a:xfrm>
            <a:off x="8680450" y="2116138"/>
            <a:ext cx="385763" cy="4308475"/>
            <a:chOff x="5468" y="1333"/>
            <a:chExt cx="243" cy="2714"/>
          </a:xfrm>
        </p:grpSpPr>
        <p:sp>
          <p:nvSpPr>
            <p:cNvPr id="22566"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en-US"/>
            </a:p>
          </p:txBody>
        </p:sp>
        <p:sp>
          <p:nvSpPr>
            <p:cNvPr id="22567"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en-US"/>
            </a:p>
          </p:txBody>
        </p:sp>
      </p:grpSp>
      <p:grpSp>
        <p:nvGrpSpPr>
          <p:cNvPr id="1036" name="Group 40"/>
          <p:cNvGrpSpPr>
            <a:grpSpLocks/>
          </p:cNvGrpSpPr>
          <p:nvPr/>
        </p:nvGrpSpPr>
        <p:grpSpPr bwMode="auto">
          <a:xfrm>
            <a:off x="7318375" y="90488"/>
            <a:ext cx="2133600" cy="1911350"/>
            <a:chOff x="4610" y="57"/>
            <a:chExt cx="1344" cy="1204"/>
          </a:xfrm>
        </p:grpSpPr>
        <p:grpSp>
          <p:nvGrpSpPr>
            <p:cNvPr id="1037" name="Group 41"/>
            <p:cNvGrpSpPr>
              <a:grpSpLocks/>
            </p:cNvGrpSpPr>
            <p:nvPr userDrawn="1"/>
          </p:nvGrpSpPr>
          <p:grpSpPr bwMode="auto">
            <a:xfrm>
              <a:off x="4610" y="57"/>
              <a:ext cx="1344" cy="1204"/>
              <a:chOff x="4610" y="57"/>
              <a:chExt cx="1344" cy="1204"/>
            </a:xfrm>
          </p:grpSpPr>
          <p:sp>
            <p:nvSpPr>
              <p:cNvPr id="22570"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pPr>
                  <a:defRPr/>
                </a:pPr>
                <a:endParaRPr lang="en-US"/>
              </a:p>
            </p:txBody>
          </p:sp>
          <p:grpSp>
            <p:nvGrpSpPr>
              <p:cNvPr id="1040" name="Group 43"/>
              <p:cNvGrpSpPr>
                <a:grpSpLocks/>
              </p:cNvGrpSpPr>
              <p:nvPr userDrawn="1"/>
            </p:nvGrpSpPr>
            <p:grpSpPr bwMode="auto">
              <a:xfrm>
                <a:off x="4610" y="57"/>
                <a:ext cx="1344" cy="985"/>
                <a:chOff x="4610" y="57"/>
                <a:chExt cx="1344" cy="985"/>
              </a:xfrm>
            </p:grpSpPr>
            <p:sp>
              <p:nvSpPr>
                <p:cNvPr id="22572"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pPr>
                    <a:defRPr/>
                  </a:pPr>
                  <a:endParaRPr lang="en-US"/>
                </a:p>
              </p:txBody>
            </p:sp>
            <p:sp>
              <p:nvSpPr>
                <p:cNvPr id="22573" name="Freeform 45"/>
                <p:cNvSpPr>
                  <a:spLocks/>
                </p:cNvSpPr>
                <p:nvPr userDrawn="1"/>
              </p:nvSpPr>
              <p:spPr bwMode="auto">
                <a:xfrm rot="-3172564">
                  <a:off x="5065" y="315"/>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pPr>
                    <a:defRPr/>
                  </a:pPr>
                  <a:endParaRPr lang="en-US"/>
                </a:p>
              </p:txBody>
            </p:sp>
            <p:sp>
              <p:nvSpPr>
                <p:cNvPr id="22574" name="Freeform 46"/>
                <p:cNvSpPr>
                  <a:spLocks/>
                </p:cNvSpPr>
                <p:nvPr userDrawn="1"/>
              </p:nvSpPr>
              <p:spPr bwMode="auto">
                <a:xfrm rot="-3172564">
                  <a:off x="4875" y="165"/>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pPr>
                    <a:defRPr/>
                  </a:pPr>
                  <a:endParaRPr lang="en-US"/>
                </a:p>
              </p:txBody>
            </p:sp>
            <p:sp>
              <p:nvSpPr>
                <p:cNvPr id="22575"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pPr>
                    <a:defRPr/>
                  </a:pPr>
                  <a:endParaRPr lang="en-US"/>
                </a:p>
              </p:txBody>
            </p:sp>
            <p:sp>
              <p:nvSpPr>
                <p:cNvPr id="22576" name="Freeform 48"/>
                <p:cNvSpPr>
                  <a:spLocks/>
                </p:cNvSpPr>
                <p:nvPr userDrawn="1"/>
              </p:nvSpPr>
              <p:spPr bwMode="auto">
                <a:xfrm rot="-3172564">
                  <a:off x="5314" y="880"/>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pPr>
                    <a:defRPr/>
                  </a:pPr>
                  <a:endParaRPr lang="en-US"/>
                </a:p>
              </p:txBody>
            </p:sp>
            <p:sp>
              <p:nvSpPr>
                <p:cNvPr id="22577" name="Freeform 49"/>
                <p:cNvSpPr>
                  <a:spLocks/>
                </p:cNvSpPr>
                <p:nvPr userDrawn="1"/>
              </p:nvSpPr>
              <p:spPr bwMode="auto">
                <a:xfrm rot="-3172564">
                  <a:off x="5253" y="789"/>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pPr>
                    <a:defRPr/>
                  </a:pPr>
                  <a:endParaRPr lang="en-US"/>
                </a:p>
              </p:txBody>
            </p:sp>
            <p:sp>
              <p:nvSpPr>
                <p:cNvPr id="22578"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pPr>
                    <a:defRPr/>
                  </a:pPr>
                  <a:endParaRPr lang="en-US"/>
                </a:p>
              </p:txBody>
            </p:sp>
            <p:sp>
              <p:nvSpPr>
                <p:cNvPr id="22579" name="Freeform 51"/>
                <p:cNvSpPr>
                  <a:spLocks/>
                </p:cNvSpPr>
                <p:nvPr userDrawn="1"/>
              </p:nvSpPr>
              <p:spPr bwMode="auto">
                <a:xfrm rot="-3172564">
                  <a:off x="4964" y="125"/>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pPr>
                    <a:defRPr/>
                  </a:pPr>
                  <a:endParaRPr lang="en-US"/>
                </a:p>
              </p:txBody>
            </p:sp>
          </p:grpSp>
        </p:grpSp>
        <p:sp>
          <p:nvSpPr>
            <p:cNvPr id="22580"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954"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 id="2147483950" r:id="rId12"/>
    <p:sldLayoutId id="2147483951" r:id="rId13"/>
    <p:sldLayoutId id="2147483952" r:id="rId14"/>
    <p:sldLayoutId id="2147483953" r:id="rId15"/>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fairtest.org/fairtest-infographic-common-core-more-tests-not-b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npr.org/2013/12/26/257255808/future-series-examining-education"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2.ed.gov/news/speeches/2009/06/06142009.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ctrTitle"/>
          </p:nvPr>
        </p:nvSpPr>
        <p:spPr>
          <a:xfrm>
            <a:off x="1600200" y="1066800"/>
            <a:ext cx="6400800" cy="6477000"/>
          </a:xfrm>
        </p:spPr>
        <p:txBody>
          <a:bodyPr/>
          <a:lstStyle/>
          <a:p>
            <a:pPr eaLnBrk="1" hangingPunct="1">
              <a:defRPr/>
            </a:pPr>
            <a:r>
              <a:rPr lang="en-US" sz="5400" dirty="0" smtClean="0"/>
              <a:t>Common Core Exposed</a:t>
            </a:r>
            <a:br>
              <a:rPr lang="en-US" sz="5400" dirty="0" smtClean="0"/>
            </a:br>
            <a:r>
              <a:rPr lang="en-US" sz="3200" dirty="0" smtClean="0"/>
              <a:t>By </a:t>
            </a:r>
            <a:r>
              <a:rPr lang="en-US" sz="3200" dirty="0" err="1" smtClean="0"/>
              <a:t>Rog</a:t>
            </a:r>
            <a:r>
              <a:rPr lang="en-US" sz="3200" dirty="0" smtClean="0"/>
              <a:t> Lucido</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(References are below each slide in the edit mode-hit Esc)</a:t>
            </a:r>
            <a:br>
              <a:rPr lang="en-US" sz="3200" dirty="0" smtClean="0"/>
            </a:br>
            <a:endParaRPr lang="en-US" sz="54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0"/>
            <a:ext cx="11353800" cy="1524000"/>
          </a:xfrm>
        </p:spPr>
        <p:txBody>
          <a:bodyPr/>
          <a:lstStyle/>
          <a:p>
            <a:pPr algn="l"/>
            <a:r>
              <a:rPr lang="en-US" smtClean="0">
                <a:solidFill>
                  <a:schemeClr val="tx2"/>
                </a:solidFill>
              </a:rPr>
              <a:t>                                                   				</a:t>
            </a:r>
            <a:br>
              <a:rPr lang="en-US" smtClean="0">
                <a:solidFill>
                  <a:schemeClr val="tx2"/>
                </a:solidFill>
              </a:rPr>
            </a:br>
            <a:r>
              <a:rPr lang="en-US" smtClean="0">
                <a:solidFill>
                  <a:schemeClr val="tx2"/>
                </a:solidFill>
              </a:rPr>
              <a:t>	 </a:t>
            </a:r>
            <a:br>
              <a:rPr lang="en-US" smtClean="0">
                <a:solidFill>
                  <a:schemeClr val="tx2"/>
                </a:solidFill>
              </a:rPr>
            </a:br>
            <a:r>
              <a:rPr lang="en-US" smtClean="0">
                <a:solidFill>
                  <a:schemeClr val="tx2"/>
                </a:solidFill>
              </a:rPr>
              <a:t>								 </a:t>
            </a:r>
            <a:br>
              <a:rPr lang="en-US" smtClean="0">
                <a:solidFill>
                  <a:schemeClr val="tx2"/>
                </a:solidFill>
              </a:rPr>
            </a:br>
            <a:r>
              <a:rPr lang="en-US" smtClean="0">
                <a:solidFill>
                  <a:schemeClr val="tx2"/>
                </a:solidFill>
              </a:rPr>
              <a:t>Wh	y does ELA focus on 		</a:t>
            </a:r>
            <a:br>
              <a:rPr lang="en-US" smtClean="0">
                <a:solidFill>
                  <a:schemeClr val="tx2"/>
                </a:solidFill>
              </a:rPr>
            </a:br>
            <a:r>
              <a:rPr lang="en-US" smtClean="0">
                <a:solidFill>
                  <a:schemeClr val="tx2"/>
                </a:solidFill>
              </a:rPr>
              <a:t>“informational text”:non-fiction?</a:t>
            </a:r>
          </a:p>
        </p:txBody>
      </p:sp>
      <p:sp>
        <p:nvSpPr>
          <p:cNvPr id="12291" name="Content Placeholder 2"/>
          <p:cNvSpPr>
            <a:spLocks noGrp="1"/>
          </p:cNvSpPr>
          <p:nvPr>
            <p:ph idx="1"/>
          </p:nvPr>
        </p:nvSpPr>
        <p:spPr>
          <a:xfrm>
            <a:off x="0" y="1447800"/>
            <a:ext cx="9144000" cy="5410200"/>
          </a:xfrm>
        </p:spPr>
        <p:txBody>
          <a:bodyPr/>
          <a:lstStyle/>
          <a:p>
            <a:r>
              <a:rPr lang="en-US" i="1" smtClean="0">
                <a:solidFill>
                  <a:srgbClr val="00B050"/>
                </a:solidFill>
              </a:rPr>
              <a:t>As you grow up in this world you realize people really don’t give a shit about what you feel or what you think. </a:t>
            </a:r>
            <a:r>
              <a:rPr lang="en-US" smtClean="0"/>
              <a:t>--David Coleman at NY State DOE presentation, April 2011</a:t>
            </a:r>
          </a:p>
          <a:p>
            <a:r>
              <a:rPr lang="en-US" smtClean="0"/>
              <a:t>Coleman is billed as “a leading author and architect of the Common Core”.</a:t>
            </a:r>
          </a:p>
          <a:p>
            <a:r>
              <a:rPr lang="en-US" smtClean="0"/>
              <a:t>Schools will need to deemphasize fiction and obliterate any semblance of reader response. 		</a:t>
            </a:r>
            <a:r>
              <a:rPr lang="en-US" b="1" smtClean="0">
                <a:solidFill>
                  <a:srgbClr val="00B050"/>
                </a:solidFill>
              </a:rPr>
              <a:t>No feelings, no imaginations, no 		speculations: Just the facts, kid.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0" y="-304800"/>
            <a:ext cx="8763000" cy="1600200"/>
          </a:xfrm>
        </p:spPr>
        <p:txBody>
          <a:bodyPr/>
          <a:lstStyle/>
          <a:p>
            <a:pPr algn="l"/>
            <a:r>
              <a:rPr lang="en-US" smtClean="0">
                <a:solidFill>
                  <a:srgbClr val="FF0000"/>
                </a:solidFill>
              </a:rPr>
              <a:t>   What is the Quality of the Common Core Math Standards?</a:t>
            </a:r>
            <a:endParaRPr lang="en-US" smtClean="0"/>
          </a:p>
        </p:txBody>
      </p:sp>
      <p:sp>
        <p:nvSpPr>
          <p:cNvPr id="3" name="Content Placeholder 2"/>
          <p:cNvSpPr>
            <a:spLocks noGrp="1"/>
          </p:cNvSpPr>
          <p:nvPr>
            <p:ph idx="1"/>
          </p:nvPr>
        </p:nvSpPr>
        <p:spPr>
          <a:xfrm>
            <a:off x="0" y="1143000"/>
            <a:ext cx="9144000" cy="5715000"/>
          </a:xfrm>
        </p:spPr>
        <p:txBody>
          <a:bodyPr/>
          <a:lstStyle/>
          <a:p>
            <a:pPr>
              <a:defRPr/>
            </a:pPr>
            <a:r>
              <a:rPr lang="en-US" sz="2800" dirty="0" smtClean="0"/>
              <a:t>By grade 8 their mathematics standards are a </a:t>
            </a:r>
          </a:p>
          <a:p>
            <a:pPr>
              <a:buFontTx/>
              <a:buNone/>
              <a:defRPr/>
            </a:pPr>
            <a:r>
              <a:rPr lang="en-US" sz="2800" dirty="0" smtClean="0"/>
              <a:t>   year or two behind the National Mathematics Advisory Panel’s recommendations, leading states, and our international competitors.</a:t>
            </a:r>
          </a:p>
          <a:p>
            <a:pPr>
              <a:defRPr/>
            </a:pPr>
            <a:r>
              <a:rPr lang="en-US" sz="2800" dirty="0" smtClean="0"/>
              <a:t>..for Algebra I, Geometry, and Algebra II, the content of Common Core’s standards for these three basic courses shows low academic expectations for its definition of</a:t>
            </a:r>
          </a:p>
          <a:p>
            <a:pPr lvl="1">
              <a:buFontTx/>
              <a:buNone/>
              <a:defRPr/>
            </a:pPr>
            <a:r>
              <a:rPr lang="en-US" dirty="0" smtClean="0">
                <a:ea typeface="+mn-ea"/>
                <a:cs typeface="+mn-cs"/>
              </a:rPr>
              <a:t>“college readiness.”</a:t>
            </a:r>
          </a:p>
          <a:p>
            <a:pPr>
              <a:buFont typeface="Arial" pitchFamily="34" charset="0"/>
              <a:buChar char="•"/>
              <a:defRPr/>
            </a:pPr>
            <a:r>
              <a:rPr lang="en-US" sz="2800" dirty="0" smtClean="0"/>
              <a:t>Overall, Common Core’s preparation for Algebra I 	      falls a year or two behind the standards in   	      California and high achieving nations</a:t>
            </a:r>
            <a:r>
              <a:rPr lang="en-US" sz="3600" dirty="0" smtClean="0"/>
              <a:t>.</a:t>
            </a:r>
          </a:p>
          <a:p>
            <a:pPr>
              <a:defRPr/>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85800" y="-304800"/>
            <a:ext cx="6870700" cy="1600200"/>
          </a:xfrm>
        </p:spPr>
        <p:txBody>
          <a:bodyPr/>
          <a:lstStyle/>
          <a:p>
            <a:r>
              <a:rPr lang="en-US" smtClean="0">
                <a:solidFill>
                  <a:srgbClr val="FF0000"/>
                </a:solidFill>
              </a:rPr>
              <a:t>Does the quality of the CC Standards matter?</a:t>
            </a:r>
          </a:p>
        </p:txBody>
      </p:sp>
      <p:sp>
        <p:nvSpPr>
          <p:cNvPr id="14339" name="Content Placeholder 2"/>
          <p:cNvSpPr>
            <a:spLocks noGrp="1"/>
          </p:cNvSpPr>
          <p:nvPr>
            <p:ph idx="1"/>
          </p:nvPr>
        </p:nvSpPr>
        <p:spPr>
          <a:xfrm>
            <a:off x="0" y="1143000"/>
            <a:ext cx="9144000" cy="5715000"/>
          </a:xfrm>
        </p:spPr>
        <p:txBody>
          <a:bodyPr/>
          <a:lstStyle/>
          <a:p>
            <a:r>
              <a:rPr lang="en-US" dirty="0" smtClean="0"/>
              <a:t>From 2003 to 2009, states with terrific standards raised their </a:t>
            </a:r>
            <a:r>
              <a:rPr lang="en-US" u="sng" dirty="0" smtClean="0"/>
              <a:t>N</a:t>
            </a:r>
            <a:r>
              <a:rPr lang="en-US" dirty="0" smtClean="0"/>
              <a:t>ational </a:t>
            </a:r>
            <a:r>
              <a:rPr lang="en-US" u="sng" dirty="0" smtClean="0"/>
              <a:t>A</a:t>
            </a:r>
            <a:r>
              <a:rPr lang="en-US" dirty="0" smtClean="0"/>
              <a:t>ssessment of </a:t>
            </a:r>
            <a:r>
              <a:rPr lang="en-US" u="sng" dirty="0" smtClean="0"/>
              <a:t>E</a:t>
            </a:r>
            <a:r>
              <a:rPr lang="en-US" dirty="0" smtClean="0"/>
              <a:t>ducational </a:t>
            </a:r>
            <a:r>
              <a:rPr lang="en-US" u="sng" dirty="0" smtClean="0"/>
              <a:t>P</a:t>
            </a:r>
            <a:r>
              <a:rPr lang="en-US" dirty="0" smtClean="0"/>
              <a:t>rogress scores by roughly the same margin as states with awful ones.</a:t>
            </a:r>
          </a:p>
          <a:p>
            <a:r>
              <a:rPr lang="en-US" dirty="0" smtClean="0"/>
              <a:t>States with bad standards have succeeded in making NAEP gains that are statistically indistinguishable from those of states with good standards. How can that be if good standards are necessary? </a:t>
            </a:r>
            <a:r>
              <a:rPr lang="en-US" u="sng" dirty="0" smtClean="0"/>
              <a:t>This indicates one </a:t>
            </a:r>
            <a:r>
              <a:rPr lang="en-US" dirty="0" smtClean="0"/>
              <a:t>	       </a:t>
            </a:r>
            <a:r>
              <a:rPr lang="en-US" u="sng" dirty="0" smtClean="0"/>
              <a:t>thing</a:t>
            </a:r>
            <a:r>
              <a:rPr lang="en-US" dirty="0" smtClean="0"/>
              <a:t>: </a:t>
            </a:r>
            <a:r>
              <a:rPr lang="en-US" b="1" dirty="0" smtClean="0">
                <a:solidFill>
                  <a:srgbClr val="00B050"/>
                </a:solidFill>
              </a:rPr>
              <a:t>Focusing on standards does 	  not lead to greater student gains. </a:t>
            </a:r>
          </a:p>
          <a:p>
            <a:pPr>
              <a:buFontTx/>
              <a:buNone/>
            </a:pPr>
            <a:endParaRPr lang="en-US" dirty="0" smtClean="0"/>
          </a:p>
          <a:p>
            <a:pPr lvl="4">
              <a:buFontTx/>
              <a:buNone/>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0" y="0"/>
            <a:ext cx="9906000" cy="1295400"/>
          </a:xfrm>
        </p:spPr>
        <p:txBody>
          <a:bodyPr/>
          <a:lstStyle/>
          <a:p>
            <a:pPr algn="l"/>
            <a:r>
              <a:rPr lang="en-US" dirty="0" smtClean="0">
                <a:solidFill>
                  <a:schemeClr val="tx2"/>
                </a:solidFill>
              </a:rPr>
              <a:t/>
            </a:r>
            <a:br>
              <a:rPr lang="en-US" dirty="0" smtClean="0">
                <a:solidFill>
                  <a:schemeClr val="tx2"/>
                </a:solidFill>
              </a:rPr>
            </a:br>
            <a:r>
              <a:rPr lang="en-US" dirty="0" smtClean="0">
                <a:solidFill>
                  <a:schemeClr val="tx2"/>
                </a:solidFill>
              </a:rPr>
              <a:t>So, are more challenging standards the solution? </a:t>
            </a:r>
            <a:r>
              <a:rPr lang="en-US" dirty="0" smtClean="0">
                <a:solidFill>
                  <a:srgbClr val="FF0000"/>
                </a:solidFill>
              </a:rPr>
              <a:t>Obviously not.</a:t>
            </a:r>
          </a:p>
        </p:txBody>
      </p:sp>
      <p:sp>
        <p:nvSpPr>
          <p:cNvPr id="15363" name="Content Placeholder 2"/>
          <p:cNvSpPr>
            <a:spLocks noGrp="1"/>
          </p:cNvSpPr>
          <p:nvPr>
            <p:ph idx="1"/>
          </p:nvPr>
        </p:nvSpPr>
        <p:spPr>
          <a:xfrm>
            <a:off x="0" y="1143000"/>
            <a:ext cx="9448800" cy="5943600"/>
          </a:xfrm>
        </p:spPr>
        <p:txBody>
          <a:bodyPr/>
          <a:lstStyle/>
          <a:p>
            <a:r>
              <a:rPr lang="en-US" u="sng" dirty="0" smtClean="0"/>
              <a:t>Local control of schools is the solution.</a:t>
            </a:r>
          </a:p>
          <a:p>
            <a:r>
              <a:rPr lang="en-US" dirty="0" smtClean="0"/>
              <a:t>The farther away a decision is made from those it affects, the worse that decision is. Local control fosters local involvement.</a:t>
            </a:r>
          </a:p>
          <a:p>
            <a:r>
              <a:rPr lang="en-US" dirty="0" smtClean="0"/>
              <a:t>There were no local meetings, public input or debate about Common Core.</a:t>
            </a:r>
          </a:p>
          <a:p>
            <a:r>
              <a:rPr lang="en-US" dirty="0" smtClean="0"/>
              <a:t>Common Core is the opposite of local control. "Top down" standards, curriculum &amp; testing 		       ensures less local involvement.</a:t>
            </a:r>
          </a:p>
          <a:p>
            <a:pPr lvl="2"/>
            <a:r>
              <a:rPr lang="en-US" sz="2800" b="1" dirty="0" smtClean="0">
                <a:solidFill>
                  <a:srgbClr val="00B050"/>
                </a:solidFill>
              </a:rPr>
              <a:t>States were seduced with disinformation           and false promises of benefits to students.</a:t>
            </a:r>
            <a:endParaRPr lang="en-US" sz="2000" b="1" dirty="0" smtClean="0">
              <a:solidFill>
                <a:srgbClr val="00B050"/>
              </a:solidFill>
            </a:endParaRP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85800" y="152400"/>
            <a:ext cx="6870700" cy="1981200"/>
          </a:xfrm>
        </p:spPr>
        <p:txBody>
          <a:bodyPr/>
          <a:lstStyle/>
          <a:p>
            <a:r>
              <a:rPr lang="en-US" dirty="0" smtClean="0">
                <a:solidFill>
                  <a:srgbClr val="FF0000"/>
                </a:solidFill>
              </a:rPr>
              <a:t>Is student mobility a reason for having Common Core Standards?</a:t>
            </a:r>
          </a:p>
        </p:txBody>
      </p:sp>
      <p:pic>
        <p:nvPicPr>
          <p:cNvPr id="16387" name="Content Placeholder 3" descr="C:\Users\Rog Lucido\AppData\Local\Microsoft\Windows\Temporary Internet Files\Low\Content.IE5\2M3MDKXL\1780898_1386566814897261_448851951_n[1].png"/>
          <p:cNvPicPr>
            <a:picLocks noGrp="1"/>
          </p:cNvPicPr>
          <p:nvPr>
            <p:ph idx="1"/>
          </p:nvPr>
        </p:nvPicPr>
        <p:blipFill>
          <a:blip r:embed="rId3"/>
          <a:srcRect/>
          <a:stretch>
            <a:fillRect/>
          </a:stretch>
        </p:blipFill>
        <p:spPr>
          <a:xfrm>
            <a:off x="1219200" y="2133600"/>
            <a:ext cx="7315200" cy="4724400"/>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0" y="0"/>
            <a:ext cx="9144000" cy="1828800"/>
          </a:xfrm>
        </p:spPr>
        <p:txBody>
          <a:bodyPr/>
          <a:lstStyle/>
          <a:p>
            <a:pPr algn="l"/>
            <a:r>
              <a:rPr lang="en-US" sz="3800" dirty="0" smtClean="0">
                <a:solidFill>
                  <a:srgbClr val="FF0000"/>
                </a:solidFill>
              </a:rPr>
              <a:t>What evidence is there that CC        will increase America’s domestic or     global academic ‘competitiveness’?</a:t>
            </a:r>
          </a:p>
        </p:txBody>
      </p:sp>
      <p:sp>
        <p:nvSpPr>
          <p:cNvPr id="17411" name="Content Placeholder 2"/>
          <p:cNvSpPr>
            <a:spLocks noGrp="1"/>
          </p:cNvSpPr>
          <p:nvPr>
            <p:ph idx="1"/>
          </p:nvPr>
        </p:nvSpPr>
        <p:spPr>
          <a:xfrm>
            <a:off x="-76200" y="1828800"/>
            <a:ext cx="9448800" cy="5029200"/>
          </a:xfrm>
        </p:spPr>
        <p:txBody>
          <a:bodyPr/>
          <a:lstStyle/>
          <a:p>
            <a:r>
              <a:rPr lang="en-US" sz="3100" dirty="0" smtClean="0"/>
              <a:t>No evidence exists! </a:t>
            </a:r>
            <a:r>
              <a:rPr lang="en-US" dirty="0" smtClean="0"/>
              <a:t>Nations with centralized </a:t>
            </a:r>
            <a:r>
              <a:rPr lang="en-US" dirty="0" smtClean="0"/>
              <a:t>(common) </a:t>
            </a:r>
            <a:r>
              <a:rPr lang="en-US" dirty="0" smtClean="0"/>
              <a:t>standards generally tend to perform no better </a:t>
            </a:r>
            <a:r>
              <a:rPr lang="en-US" dirty="0" smtClean="0"/>
              <a:t>or worse </a:t>
            </a:r>
            <a:r>
              <a:rPr lang="en-US" dirty="0" smtClean="0"/>
              <a:t>on international tests than those without.</a:t>
            </a:r>
            <a:endParaRPr lang="en-US" sz="3100" dirty="0" smtClean="0"/>
          </a:p>
          <a:p>
            <a:r>
              <a:rPr lang="en-US" sz="3100" dirty="0" smtClean="0"/>
              <a:t>New Jersey and Arkansas have low quality content standards on both the Fordham Foundation and on the AFT scales, but scores 		</a:t>
            </a:r>
            <a:r>
              <a:rPr lang="en-US" sz="3100" dirty="0" smtClean="0"/>
              <a:t>       comparably </a:t>
            </a:r>
            <a:r>
              <a:rPr lang="en-US" sz="3100" dirty="0" smtClean="0"/>
              <a:t>to Mass. and Calif.   	       	  </a:t>
            </a:r>
            <a:r>
              <a:rPr lang="en-US" sz="3100" dirty="0" smtClean="0"/>
              <a:t>	   </a:t>
            </a:r>
            <a:r>
              <a:rPr lang="en-US" sz="3100" smtClean="0"/>
              <a:t>respectively </a:t>
            </a:r>
            <a:r>
              <a:rPr lang="en-US" sz="3100" dirty="0" smtClean="0"/>
              <a:t>on NAEP 2000-2007gains. 	</a:t>
            </a:r>
            <a:r>
              <a:rPr lang="en-US" sz="3100" smtClean="0"/>
              <a:t>   </a:t>
            </a:r>
            <a:r>
              <a:rPr lang="en-US" sz="3100" smtClean="0"/>
              <a:t>	   </a:t>
            </a:r>
            <a:r>
              <a:rPr lang="en-US" sz="3100" b="1" smtClean="0">
                <a:solidFill>
                  <a:srgbClr val="00B050"/>
                </a:solidFill>
              </a:rPr>
              <a:t>Better </a:t>
            </a:r>
            <a:r>
              <a:rPr lang="en-US" sz="3100" b="1" dirty="0" smtClean="0">
                <a:solidFill>
                  <a:srgbClr val="00B050"/>
                </a:solidFill>
              </a:rPr>
              <a:t>standards   Greater score gains.</a:t>
            </a:r>
          </a:p>
          <a:p>
            <a:endParaRPr lang="en-US" dirty="0" smtClean="0"/>
          </a:p>
          <a:p>
            <a:endParaRPr lang="en-US" dirty="0" smtClean="0"/>
          </a:p>
        </p:txBody>
      </p:sp>
      <p:sp>
        <p:nvSpPr>
          <p:cNvPr id="4" name="Not Equal 3"/>
          <p:cNvSpPr/>
          <p:nvPr/>
        </p:nvSpPr>
        <p:spPr>
          <a:xfrm>
            <a:off x="4572000" y="6400800"/>
            <a:ext cx="533400" cy="457200"/>
          </a:xfrm>
          <a:prstGeom prst="mathNotEqual">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0" y="381000"/>
            <a:ext cx="9144000" cy="1828800"/>
          </a:xfrm>
        </p:spPr>
        <p:txBody>
          <a:bodyPr/>
          <a:lstStyle/>
          <a:p>
            <a:pPr algn="l"/>
            <a:r>
              <a:rPr lang="en-US" dirty="0" smtClean="0">
                <a:solidFill>
                  <a:srgbClr val="FF0000"/>
                </a:solidFill>
              </a:rPr>
              <a:t/>
            </a:r>
            <a:br>
              <a:rPr lang="en-US" dirty="0" smtClean="0">
                <a:solidFill>
                  <a:srgbClr val="FF0000"/>
                </a:solidFill>
              </a:rPr>
            </a:br>
            <a:r>
              <a:rPr lang="en-US" dirty="0" smtClean="0">
                <a:solidFill>
                  <a:srgbClr val="FF0000"/>
                </a:solidFill>
              </a:rPr>
              <a:t/>
            </a:r>
            <a:br>
              <a:rPr lang="en-US" dirty="0" smtClean="0">
                <a:solidFill>
                  <a:srgbClr val="FF0000"/>
                </a:solidFill>
              </a:rPr>
            </a:br>
            <a:r>
              <a:rPr lang="en-US" dirty="0" smtClean="0">
                <a:solidFill>
                  <a:srgbClr val="FF0000"/>
                </a:solidFill>
              </a:rPr>
              <a:t/>
            </a:r>
            <a:br>
              <a:rPr lang="en-US" dirty="0" smtClean="0">
                <a:solidFill>
                  <a:srgbClr val="FF0000"/>
                </a:solidFill>
              </a:rPr>
            </a:br>
            <a:r>
              <a:rPr lang="en-US" dirty="0" smtClean="0">
                <a:solidFill>
                  <a:srgbClr val="FF0000"/>
                </a:solidFill>
              </a:rPr>
              <a:t/>
            </a:r>
            <a:br>
              <a:rPr lang="en-US" dirty="0" smtClean="0">
                <a:solidFill>
                  <a:srgbClr val="FF0000"/>
                </a:solidFill>
              </a:rPr>
            </a:br>
            <a:r>
              <a:rPr lang="en-US" dirty="0" smtClean="0">
                <a:solidFill>
                  <a:srgbClr val="FF0000"/>
                </a:solidFill>
              </a:rPr>
              <a:t>What evidence is there that    </a:t>
            </a:r>
            <a:br>
              <a:rPr lang="en-US" dirty="0" smtClean="0">
                <a:solidFill>
                  <a:srgbClr val="FF0000"/>
                </a:solidFill>
              </a:rPr>
            </a:br>
            <a:r>
              <a:rPr lang="en-US" dirty="0" smtClean="0">
                <a:solidFill>
                  <a:srgbClr val="FF0000"/>
                </a:solidFill>
              </a:rPr>
              <a:t>CC will increase America’s      global economic competitiveness?</a:t>
            </a:r>
            <a:endParaRPr lang="en-US" dirty="0" smtClean="0"/>
          </a:p>
        </p:txBody>
      </p:sp>
      <p:sp>
        <p:nvSpPr>
          <p:cNvPr id="18435" name="Content Placeholder 2"/>
          <p:cNvSpPr>
            <a:spLocks noGrp="1"/>
          </p:cNvSpPr>
          <p:nvPr>
            <p:ph idx="1"/>
          </p:nvPr>
        </p:nvSpPr>
        <p:spPr>
          <a:xfrm>
            <a:off x="0" y="2590800"/>
            <a:ext cx="9144000" cy="4267200"/>
          </a:xfrm>
        </p:spPr>
        <p:txBody>
          <a:bodyPr/>
          <a:lstStyle/>
          <a:p>
            <a:r>
              <a:rPr lang="en-US" dirty="0" smtClean="0"/>
              <a:t>No studies support a true causal relationship between national standards and economic competitiveness.</a:t>
            </a:r>
          </a:p>
          <a:p>
            <a:r>
              <a:rPr lang="en-US" dirty="0" smtClean="0"/>
              <a:t>Research shows that 	national </a:t>
            </a:r>
            <a:r>
              <a:rPr lang="en-US" dirty="0" smtClean="0">
                <a:solidFill>
                  <a:srgbClr val="00B050"/>
                </a:solidFill>
              </a:rPr>
              <a:t>economic 			competitiveness is 	influenced far 		more by economic decisions than by 		test scores.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0" y="0"/>
            <a:ext cx="9144000" cy="1219200"/>
          </a:xfrm>
        </p:spPr>
        <p:txBody>
          <a:bodyPr/>
          <a:lstStyle/>
          <a:p>
            <a:r>
              <a:rPr lang="en-US" dirty="0" smtClean="0">
                <a:solidFill>
                  <a:srgbClr val="FF0000"/>
                </a:solidFill>
              </a:rPr>
              <a:t/>
            </a:r>
            <a:br>
              <a:rPr lang="en-US" dirty="0" smtClean="0">
                <a:solidFill>
                  <a:srgbClr val="FF0000"/>
                </a:solidFill>
              </a:rPr>
            </a:br>
            <a:r>
              <a:rPr lang="en-US" dirty="0" smtClean="0">
                <a:solidFill>
                  <a:srgbClr val="FF0000"/>
                </a:solidFill>
              </a:rPr>
              <a:t/>
            </a:r>
            <a:br>
              <a:rPr lang="en-US" dirty="0" smtClean="0">
                <a:solidFill>
                  <a:srgbClr val="FF0000"/>
                </a:solidFill>
              </a:rPr>
            </a:br>
            <a:r>
              <a:rPr lang="en-US" dirty="0" smtClean="0">
                <a:solidFill>
                  <a:srgbClr val="FF0000"/>
                </a:solidFill>
              </a:rPr>
              <a:t/>
            </a:r>
            <a:br>
              <a:rPr lang="en-US" dirty="0" smtClean="0">
                <a:solidFill>
                  <a:srgbClr val="FF0000"/>
                </a:solidFill>
              </a:rPr>
            </a:br>
            <a:r>
              <a:rPr lang="en-US" dirty="0" smtClean="0">
                <a:solidFill>
                  <a:srgbClr val="FF0000"/>
                </a:solidFill>
              </a:rPr>
              <a:t/>
            </a:r>
            <a:br>
              <a:rPr lang="en-US" dirty="0" smtClean="0">
                <a:solidFill>
                  <a:srgbClr val="FF0000"/>
                </a:solidFill>
              </a:rPr>
            </a:br>
            <a:r>
              <a:rPr lang="en-US" dirty="0" smtClean="0">
                <a:solidFill>
                  <a:srgbClr val="FF0000"/>
                </a:solidFill>
              </a:rPr>
              <a:t/>
            </a:r>
            <a:br>
              <a:rPr lang="en-US" dirty="0" smtClean="0">
                <a:solidFill>
                  <a:srgbClr val="FF0000"/>
                </a:solidFill>
              </a:rPr>
            </a:br>
            <a:r>
              <a:rPr lang="en-US" dirty="0" smtClean="0"/>
              <a:t/>
            </a:r>
            <a:br>
              <a:rPr lang="en-US" dirty="0" smtClean="0"/>
            </a:br>
            <a:r>
              <a:rPr lang="en-US" dirty="0" smtClean="0">
                <a:solidFill>
                  <a:srgbClr val="FF0000"/>
                </a:solidFill>
              </a:rPr>
              <a:t>What is important fallout </a:t>
            </a:r>
            <a:br>
              <a:rPr lang="en-US" dirty="0" smtClean="0">
                <a:solidFill>
                  <a:srgbClr val="FF0000"/>
                </a:solidFill>
              </a:rPr>
            </a:br>
            <a:r>
              <a:rPr lang="en-US" dirty="0" smtClean="0">
                <a:solidFill>
                  <a:srgbClr val="FF0000"/>
                </a:solidFill>
              </a:rPr>
              <a:t>from the CC Standards?</a:t>
            </a:r>
            <a:endParaRPr lang="en-US" dirty="0" smtClean="0"/>
          </a:p>
        </p:txBody>
      </p:sp>
      <p:sp>
        <p:nvSpPr>
          <p:cNvPr id="19459" name="Content Placeholder 2"/>
          <p:cNvSpPr>
            <a:spLocks noGrp="1"/>
          </p:cNvSpPr>
          <p:nvPr>
            <p:ph idx="1"/>
          </p:nvPr>
        </p:nvSpPr>
        <p:spPr>
          <a:xfrm>
            <a:off x="0" y="1143000"/>
            <a:ext cx="9144000" cy="5943600"/>
          </a:xfrm>
        </p:spPr>
        <p:txBody>
          <a:bodyPr/>
          <a:lstStyle/>
          <a:p>
            <a:r>
              <a:rPr lang="en-US" sz="3000" dirty="0" smtClean="0"/>
              <a:t>Testing done at the end of the school year    will be expanded to include all subjects that  can be tested and more grade levels….This means about a 20-fold increase over NCLB.</a:t>
            </a:r>
          </a:p>
          <a:p>
            <a:r>
              <a:rPr lang="en-US" sz="3000" dirty="0" smtClean="0"/>
              <a:t>CC will not make your children ready for college or a career. The future needs passionate, creative, collaborative innovators and entrepreneurs, not compliant, uniform test takers. </a:t>
            </a:r>
          </a:p>
          <a:p>
            <a:r>
              <a:rPr lang="en-US" sz="3000" dirty="0" smtClean="0"/>
              <a:t>            </a:t>
            </a:r>
            <a:r>
              <a:rPr lang="en-US" sz="3000" b="1" dirty="0" smtClean="0">
                <a:solidFill>
                  <a:srgbClr val="00B050"/>
                </a:solidFill>
              </a:rPr>
              <a:t>CC will not help disadvantaged children 	   do better either because the real 		   problem is poverty, not standards.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0" y="0"/>
            <a:ext cx="9144000" cy="762000"/>
          </a:xfrm>
        </p:spPr>
        <p:txBody>
          <a:bodyPr/>
          <a:lstStyle/>
          <a:p>
            <a:pPr algn="l"/>
            <a:r>
              <a:rPr lang="en-US" smtClean="0">
                <a:solidFill>
                  <a:srgbClr val="FF0000"/>
                </a:solidFill>
              </a:rPr>
              <a:t>    What about the CC tests?</a:t>
            </a:r>
          </a:p>
        </p:txBody>
      </p:sp>
      <p:pic>
        <p:nvPicPr>
          <p:cNvPr id="20483" name="Common Core Infographic" descr="http://www.fairtest.org/sites/default/files/CCinfographicFINAL.jpg">
            <a:hlinkClick r:id="rId3" tooltip="&quot;IG&quot;"/>
          </p:cNvPr>
          <p:cNvPicPr>
            <a:picLocks noGrp="1"/>
          </p:cNvPicPr>
          <p:nvPr>
            <p:ph idx="1"/>
          </p:nvPr>
        </p:nvPicPr>
        <p:blipFill>
          <a:blip r:embed="rId4"/>
          <a:srcRect/>
          <a:stretch>
            <a:fillRect/>
          </a:stretch>
        </p:blipFill>
        <p:spPr>
          <a:xfrm>
            <a:off x="2157413" y="609600"/>
            <a:ext cx="4829175" cy="6248400"/>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0" y="152400"/>
            <a:ext cx="9144000" cy="1219200"/>
          </a:xfrm>
        </p:spPr>
        <p:txBody>
          <a:bodyPr/>
          <a:lstStyle/>
          <a:p>
            <a:pPr algn="l"/>
            <a:r>
              <a:rPr lang="en-US" smtClean="0">
                <a:solidFill>
                  <a:srgbClr val="FF0000"/>
                </a:solidFill>
              </a:rPr>
              <a:t>Will the CC standards really prepare students for college?</a:t>
            </a:r>
          </a:p>
        </p:txBody>
      </p:sp>
      <p:sp>
        <p:nvSpPr>
          <p:cNvPr id="21507" name="Content Placeholder 2"/>
          <p:cNvSpPr>
            <a:spLocks noGrp="1"/>
          </p:cNvSpPr>
          <p:nvPr>
            <p:ph idx="1"/>
          </p:nvPr>
        </p:nvSpPr>
        <p:spPr>
          <a:xfrm>
            <a:off x="0" y="1371600"/>
            <a:ext cx="9144000" cy="5486400"/>
          </a:xfrm>
        </p:spPr>
        <p:txBody>
          <a:bodyPr/>
          <a:lstStyle/>
          <a:p>
            <a:r>
              <a:rPr lang="en-US" smtClean="0"/>
              <a:t>Its definition of "college readiness" is    below what is currently required to enter most four-year state colleges. </a:t>
            </a:r>
          </a:p>
          <a:p>
            <a:r>
              <a:rPr lang="en-US" smtClean="0"/>
              <a:t>Independent reviews have found its standards to be below those in the highest-performing countries and below those in states rated as having the best academic standards.</a:t>
            </a:r>
          </a:p>
          <a:p>
            <a:r>
              <a:rPr lang="en-US" smtClean="0"/>
              <a:t>            </a:t>
            </a:r>
            <a:r>
              <a:rPr lang="en-US" smtClean="0">
                <a:solidFill>
                  <a:srgbClr val="00B050"/>
                </a:solidFill>
              </a:rPr>
              <a:t>CC will not prepare American high     		school students for  authentic 		       college-level coursework</a:t>
            </a:r>
            <a:r>
              <a:rPr lang="en-US" smtClean="0"/>
              <a:t>. </a:t>
            </a:r>
          </a:p>
          <a:p>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0" y="-228600"/>
            <a:ext cx="9144000" cy="1066800"/>
          </a:xfrm>
        </p:spPr>
        <p:txBody>
          <a:bodyPr/>
          <a:lstStyle/>
          <a:p>
            <a:r>
              <a:rPr lang="en-US" smtClean="0">
                <a:solidFill>
                  <a:srgbClr val="FF0000"/>
                </a:solidFill>
              </a:rPr>
              <a:t>Introduction</a:t>
            </a:r>
          </a:p>
        </p:txBody>
      </p:sp>
      <p:sp>
        <p:nvSpPr>
          <p:cNvPr id="4099" name="Content Placeholder 2"/>
          <p:cNvSpPr>
            <a:spLocks noGrp="1"/>
          </p:cNvSpPr>
          <p:nvPr>
            <p:ph idx="1"/>
          </p:nvPr>
        </p:nvSpPr>
        <p:spPr>
          <a:xfrm>
            <a:off x="0" y="762000"/>
            <a:ext cx="9677400" cy="6096000"/>
          </a:xfrm>
        </p:spPr>
        <p:txBody>
          <a:bodyPr/>
          <a:lstStyle/>
          <a:p>
            <a:r>
              <a:rPr lang="en-US" dirty="0" smtClean="0"/>
              <a:t>Public schools are ripe for take over. If corporations can control the content, they    can use our free tax dollars for their profit. Schools will manufacture students to become obedient workers rather than free thinkers.</a:t>
            </a:r>
          </a:p>
          <a:p>
            <a:r>
              <a:rPr lang="en-US" dirty="0" smtClean="0"/>
              <a:t>The Common Core Standards movement is nothing more than the mechanism that circumvents public scrutiny in creating a </a:t>
            </a:r>
            <a:r>
              <a:rPr lang="en-US" u="sng" dirty="0" smtClean="0"/>
              <a:t>false need</a:t>
            </a:r>
            <a:r>
              <a:rPr lang="en-US" dirty="0" smtClean="0"/>
              <a:t>: “competition in the global economy” </a:t>
            </a:r>
          </a:p>
          <a:p>
            <a:r>
              <a:rPr lang="en-US" dirty="0" smtClean="0"/>
              <a:t>            </a:t>
            </a:r>
            <a:r>
              <a:rPr lang="en-US" dirty="0" smtClean="0">
                <a:solidFill>
                  <a:srgbClr val="00B050"/>
                </a:solidFill>
              </a:rPr>
              <a:t>This false need forces a solution that 	  	  best fits a corporate vision rather than      the  hopes, dreams &amp; aspirations of students.  </a:t>
            </a:r>
          </a:p>
          <a:p>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0" y="152400"/>
            <a:ext cx="8915400" cy="762000"/>
          </a:xfrm>
        </p:spPr>
        <p:txBody>
          <a:bodyPr/>
          <a:lstStyle/>
          <a:p>
            <a:pPr algn="l"/>
            <a:r>
              <a:rPr lang="en-US" smtClean="0">
                <a:solidFill>
                  <a:schemeClr val="tx2"/>
                </a:solidFill>
              </a:rPr>
              <a:t>Who will really gain from CC? </a:t>
            </a:r>
          </a:p>
        </p:txBody>
      </p:sp>
      <p:sp>
        <p:nvSpPr>
          <p:cNvPr id="22531" name="Content Placeholder 2"/>
          <p:cNvSpPr>
            <a:spLocks noGrp="1"/>
          </p:cNvSpPr>
          <p:nvPr>
            <p:ph idx="1"/>
          </p:nvPr>
        </p:nvSpPr>
        <p:spPr>
          <a:xfrm>
            <a:off x="0" y="838200"/>
            <a:ext cx="9144000" cy="6019800"/>
          </a:xfrm>
        </p:spPr>
        <p:txBody>
          <a:bodyPr/>
          <a:lstStyle/>
          <a:p>
            <a:r>
              <a:rPr lang="en-US" smtClean="0"/>
              <a:t>In sum, CC has been developed by       political and corporate leaders without expertise or experience in education. </a:t>
            </a:r>
          </a:p>
          <a:p>
            <a:r>
              <a:rPr lang="en-US" smtClean="0"/>
              <a:t>Top-down, standards-driven education de-professionalizes teachers, devalues the field of education, and reduces students to passive learners. </a:t>
            </a:r>
          </a:p>
          <a:p>
            <a:r>
              <a:rPr lang="en-US" smtClean="0">
                <a:solidFill>
                  <a:srgbClr val="00B050"/>
                </a:solidFill>
              </a:rPr>
              <a:t>And commercial interests, </a:t>
            </a:r>
            <a:r>
              <a:rPr lang="en-US" i="1" smtClean="0">
                <a:solidFill>
                  <a:srgbClr val="00B050"/>
                </a:solidFill>
              </a:rPr>
              <a:t>not students</a:t>
            </a:r>
            <a:r>
              <a:rPr lang="en-US" smtClean="0">
                <a:solidFill>
                  <a:srgbClr val="00B050"/>
                </a:solidFill>
              </a:rPr>
              <a:t>, will gain from implementing CC. </a:t>
            </a:r>
            <a:r>
              <a:rPr lang="en-US" smtClean="0"/>
              <a:t>This is the most 		   damning lie of all behind CC, and   	     	  thus needed reform will not be 			  addressed.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0"/>
            <a:ext cx="9144000" cy="1295400"/>
          </a:xfrm>
        </p:spPr>
        <p:txBody>
          <a:bodyPr/>
          <a:lstStyle/>
          <a:p>
            <a:pPr algn="l"/>
            <a:r>
              <a:rPr lang="en-US" sz="4300" smtClean="0">
                <a:solidFill>
                  <a:srgbClr val="FF0000"/>
                </a:solidFill>
              </a:rPr>
              <a:t>What can you do when CC </a:t>
            </a:r>
            <a:br>
              <a:rPr lang="en-US" sz="4300" smtClean="0">
                <a:solidFill>
                  <a:srgbClr val="FF0000"/>
                </a:solidFill>
              </a:rPr>
            </a:br>
            <a:r>
              <a:rPr lang="en-US" sz="4300" smtClean="0">
                <a:solidFill>
                  <a:srgbClr val="FF0000"/>
                </a:solidFill>
              </a:rPr>
              <a:t>comes into your community</a:t>
            </a:r>
            <a:r>
              <a:rPr lang="en-US" smtClean="0">
                <a:solidFill>
                  <a:srgbClr val="FF0000"/>
                </a:solidFill>
              </a:rPr>
              <a:t>?</a:t>
            </a:r>
          </a:p>
        </p:txBody>
      </p:sp>
      <p:sp>
        <p:nvSpPr>
          <p:cNvPr id="23555" name="Content Placeholder 2"/>
          <p:cNvSpPr>
            <a:spLocks noGrp="1"/>
          </p:cNvSpPr>
          <p:nvPr>
            <p:ph idx="1"/>
          </p:nvPr>
        </p:nvSpPr>
        <p:spPr>
          <a:xfrm>
            <a:off x="0" y="990600"/>
            <a:ext cx="9144000" cy="5867400"/>
          </a:xfrm>
        </p:spPr>
        <p:txBody>
          <a:bodyPr/>
          <a:lstStyle/>
          <a:p>
            <a:r>
              <a:rPr lang="en-US" sz="3100" smtClean="0"/>
              <a:t>Corporate and education supporters require data to ‘inform their decisions’.   </a:t>
            </a:r>
          </a:p>
          <a:p>
            <a:r>
              <a:rPr lang="en-US" sz="3100" smtClean="0"/>
              <a:t>Ask local school boards/administrators for data showing CC will prepare students for college and the workplace- </a:t>
            </a:r>
            <a:r>
              <a:rPr lang="en-US" sz="3100" smtClean="0">
                <a:solidFill>
                  <a:srgbClr val="00B050"/>
                </a:solidFill>
              </a:rPr>
              <a:t>THERE ISN’T ANY</a:t>
            </a:r>
            <a:r>
              <a:rPr lang="en-US" sz="3100" smtClean="0"/>
              <a:t>.</a:t>
            </a:r>
          </a:p>
          <a:p>
            <a:r>
              <a:rPr lang="en-US" sz="3100" smtClean="0"/>
              <a:t>Ask local school boards/administrators for data that shows CC will prepare students to compete in the global economy-</a:t>
            </a:r>
            <a:r>
              <a:rPr lang="en-US" sz="3100" smtClean="0">
                <a:solidFill>
                  <a:srgbClr val="00B050"/>
                </a:solidFill>
              </a:rPr>
              <a:t>THERE ISN’T</a:t>
            </a:r>
            <a:r>
              <a:rPr lang="en-US" sz="3100" smtClean="0"/>
              <a:t> 		</a:t>
            </a:r>
            <a:r>
              <a:rPr lang="en-US" sz="3100" smtClean="0">
                <a:solidFill>
                  <a:srgbClr val="00B050"/>
                </a:solidFill>
              </a:rPr>
              <a:t>ANY. </a:t>
            </a:r>
            <a:r>
              <a:rPr lang="en-US" sz="3100" smtClean="0">
                <a:solidFill>
                  <a:srgbClr val="FF0000"/>
                </a:solidFill>
              </a:rPr>
              <a:t>They can’t give you data, so 	   	       refuse to give them data-                	   </a:t>
            </a:r>
            <a:r>
              <a:rPr lang="en-US" sz="3100" smtClean="0">
                <a:solidFill>
                  <a:srgbClr val="00B050"/>
                </a:solidFill>
              </a:rPr>
              <a:t>OPT STUDENTS OUT OF CC TESTING.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762000" y="0"/>
            <a:ext cx="6870700" cy="1447800"/>
          </a:xfrm>
        </p:spPr>
        <p:txBody>
          <a:bodyPr/>
          <a:lstStyle/>
          <a:p>
            <a:r>
              <a:rPr lang="en-US" smtClean="0">
                <a:solidFill>
                  <a:srgbClr val="FF0000"/>
                </a:solidFill>
              </a:rPr>
              <a:t>Who made up the Common Core Standards?</a:t>
            </a:r>
          </a:p>
        </p:txBody>
      </p:sp>
      <p:sp>
        <p:nvSpPr>
          <p:cNvPr id="5123" name="Content Placeholder 2"/>
          <p:cNvSpPr>
            <a:spLocks noGrp="1"/>
          </p:cNvSpPr>
          <p:nvPr>
            <p:ph idx="1"/>
          </p:nvPr>
        </p:nvSpPr>
        <p:spPr>
          <a:xfrm>
            <a:off x="0" y="1371600"/>
            <a:ext cx="8839200" cy="5486400"/>
          </a:xfrm>
        </p:spPr>
        <p:txBody>
          <a:bodyPr/>
          <a:lstStyle/>
          <a:p>
            <a:r>
              <a:rPr lang="en-US" smtClean="0"/>
              <a:t>Contrary to proponents’ claims, the Common Core Initiative is not 'state‐led,' but rather the Common Core (CC) standards were created and funded by special interests. States had little to no input. </a:t>
            </a:r>
          </a:p>
          <a:p>
            <a:r>
              <a:rPr lang="en-US" smtClean="0"/>
              <a:t>Common Core evolved from a drive by the National Governors Association and the    	 Council of Chief State School Officers 		   with funding from, among others, 	  the Bill &amp; Melinda Gates Foundation.</a:t>
            </a:r>
          </a:p>
          <a:p>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0" y="0"/>
            <a:ext cx="9144000" cy="685800"/>
          </a:xfrm>
        </p:spPr>
        <p:txBody>
          <a:bodyPr/>
          <a:lstStyle/>
          <a:p>
            <a:r>
              <a:rPr lang="en-US" smtClean="0">
                <a:solidFill>
                  <a:schemeClr val="tx2"/>
                </a:solidFill>
              </a:rPr>
              <a:t>Corporate funding of CC</a:t>
            </a:r>
          </a:p>
        </p:txBody>
      </p:sp>
      <p:sp>
        <p:nvSpPr>
          <p:cNvPr id="7171" name="Content Placeholder 2"/>
          <p:cNvSpPr>
            <a:spLocks noGrp="1"/>
          </p:cNvSpPr>
          <p:nvPr>
            <p:ph idx="1"/>
          </p:nvPr>
        </p:nvSpPr>
        <p:spPr>
          <a:xfrm>
            <a:off x="0" y="533400"/>
            <a:ext cx="9144000" cy="6324600"/>
          </a:xfrm>
        </p:spPr>
        <p:txBody>
          <a:bodyPr/>
          <a:lstStyle/>
          <a:p>
            <a:r>
              <a:rPr lang="en-US" sz="3100" smtClean="0"/>
              <a:t>In 2007, the Bill and Melinda Gates Foundation and the Eli Broad Foundation partnered and pledged $60 million to create what’s now known as Common Core.</a:t>
            </a:r>
          </a:p>
          <a:p>
            <a:r>
              <a:rPr lang="en-US" sz="3100" smtClean="0"/>
              <a:t>Gates Foundation has invested more than   $160 million in the CC Standards.</a:t>
            </a:r>
          </a:p>
          <a:p>
            <a:r>
              <a:rPr lang="en-US" sz="3100" smtClean="0"/>
              <a:t>National Governors Association, along with several national corporations, created 			Achieve-</a:t>
            </a:r>
            <a:r>
              <a:rPr lang="en-US" sz="3100" b="1" smtClean="0"/>
              <a:t> </a:t>
            </a:r>
            <a:r>
              <a:rPr lang="en-US" sz="3100" smtClean="0"/>
              <a:t>the main driving force 		       behind creating the Common Core. </a:t>
            </a:r>
          </a:p>
          <a:p>
            <a:r>
              <a:rPr lang="en-US" sz="3100" smtClean="0"/>
              <a:t>            Achieve’s financial contributors include 	       AT&amp;T, Boeing, Chevron, Cisco, IBM 	   	and  Prudential.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0" y="-381000"/>
            <a:ext cx="9144000" cy="990600"/>
          </a:xfrm>
        </p:spPr>
        <p:txBody>
          <a:bodyPr/>
          <a:lstStyle/>
          <a:p>
            <a:pPr algn="l"/>
            <a:r>
              <a:rPr lang="en-US" smtClean="0">
                <a:solidFill>
                  <a:srgbClr val="FF0000"/>
                </a:solidFill>
              </a:rPr>
              <a:t>Don’t be fooled: CC not ‘common’</a:t>
            </a:r>
          </a:p>
        </p:txBody>
      </p:sp>
      <p:sp>
        <p:nvSpPr>
          <p:cNvPr id="6147" name="Content Placeholder 2"/>
          <p:cNvSpPr>
            <a:spLocks noGrp="1"/>
          </p:cNvSpPr>
          <p:nvPr>
            <p:ph idx="1"/>
          </p:nvPr>
        </p:nvSpPr>
        <p:spPr>
          <a:xfrm>
            <a:off x="0" y="533400"/>
            <a:ext cx="9448800" cy="6324600"/>
          </a:xfrm>
        </p:spPr>
        <p:txBody>
          <a:bodyPr/>
          <a:lstStyle/>
          <a:p>
            <a:r>
              <a:rPr lang="en-US" sz="3000" dirty="0" smtClean="0"/>
              <a:t>Four states never adopted the CC: Alaska, Nebraska, Texas, and Virginia. Minnesota rejected the math standards. </a:t>
            </a:r>
          </a:p>
          <a:p>
            <a:r>
              <a:rPr lang="en-US" sz="3000" dirty="0" smtClean="0"/>
              <a:t>States that dropped out of CC testing: Florida, Georgia, Kansas, Kentucky, North Dakota, Oklahoma, Pennsylvania </a:t>
            </a:r>
            <a:r>
              <a:rPr lang="en-US" sz="3000" b="1" dirty="0" smtClean="0"/>
              <a:t>,</a:t>
            </a:r>
            <a:r>
              <a:rPr lang="en-US" sz="3000" dirty="0" smtClean="0"/>
              <a:t>Utah…so far.</a:t>
            </a:r>
          </a:p>
          <a:p>
            <a:r>
              <a:rPr lang="en-US" sz="3000" dirty="0" smtClean="0"/>
              <a:t>New York has postponed CC until 2022. Many others are considering dropping or postponing.</a:t>
            </a:r>
          </a:p>
          <a:p>
            <a:r>
              <a:rPr lang="en-US" sz="3000" dirty="0" smtClean="0"/>
              <a:t>Conservatives and liberals increasingly are voicing similar concerns: one-size-fits-all approach,  	 	,      CC creates a de facto national curriculum, </a:t>
            </a:r>
          </a:p>
          <a:p>
            <a:r>
              <a:rPr lang="en-US" sz="3000" dirty="0" smtClean="0"/>
              <a:t>       CC puts </a:t>
            </a:r>
            <a:r>
              <a:rPr lang="en-US" sz="3000" dirty="0" smtClean="0">
                <a:hlinkClick r:id="rId3"/>
              </a:rPr>
              <a:t>too much emphasis</a:t>
            </a:r>
            <a:r>
              <a:rPr lang="en-US" sz="3000" dirty="0" smtClean="0"/>
              <a:t> on standardized   	    tests and undermine teacher autonomy.</a:t>
            </a:r>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85800" y="0"/>
            <a:ext cx="6870700" cy="838200"/>
          </a:xfrm>
        </p:spPr>
        <p:txBody>
          <a:bodyPr/>
          <a:lstStyle/>
          <a:p>
            <a:r>
              <a:rPr lang="en-US" smtClean="0">
                <a:solidFill>
                  <a:srgbClr val="FF0000"/>
                </a:solidFill>
              </a:rPr>
              <a:t>Federal Collusion</a:t>
            </a:r>
          </a:p>
        </p:txBody>
      </p:sp>
      <p:sp>
        <p:nvSpPr>
          <p:cNvPr id="9219" name="Content Placeholder 2"/>
          <p:cNvSpPr>
            <a:spLocks noGrp="1"/>
          </p:cNvSpPr>
          <p:nvPr>
            <p:ph idx="1"/>
          </p:nvPr>
        </p:nvSpPr>
        <p:spPr>
          <a:xfrm>
            <a:off x="0" y="685800"/>
            <a:ext cx="9144000" cy="6172200"/>
          </a:xfrm>
        </p:spPr>
        <p:txBody>
          <a:bodyPr/>
          <a:lstStyle/>
          <a:p>
            <a:r>
              <a:rPr lang="en-US" smtClean="0"/>
              <a:t>In 1994 when President Clinton introduced Education Goals 2000 he was forced to include language that forbade the creation of national standards.</a:t>
            </a:r>
          </a:p>
          <a:p>
            <a:r>
              <a:rPr lang="en-US" smtClean="0"/>
              <a:t>The federal government has coerced states into accepting the CC standards, by requiring </a:t>
            </a:r>
            <a:r>
              <a:rPr lang="en-US" smtClean="0">
                <a:hlinkClick r:id="rId3"/>
              </a:rPr>
              <a:t>‘Adopting standards and assessments that prepare students to succeed in college and the workplace and to compete in the global economy</a:t>
            </a:r>
            <a:r>
              <a:rPr lang="en-US" smtClean="0"/>
              <a:t>’ for the 4.35 billion Race to the Top 		funding and  No Child Left Behind 		waivers. (Same language as CC stds.)</a:t>
            </a:r>
          </a:p>
          <a:p>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85800" y="0"/>
            <a:ext cx="6870700" cy="1524000"/>
          </a:xfrm>
        </p:spPr>
        <p:txBody>
          <a:bodyPr/>
          <a:lstStyle/>
          <a:p>
            <a:r>
              <a:rPr lang="en-US" smtClean="0">
                <a:solidFill>
                  <a:srgbClr val="FF0000"/>
                </a:solidFill>
              </a:rPr>
              <a:t>Key provisions of CC standards</a:t>
            </a:r>
          </a:p>
        </p:txBody>
      </p:sp>
      <p:sp>
        <p:nvSpPr>
          <p:cNvPr id="8195" name="Content Placeholder 2"/>
          <p:cNvSpPr>
            <a:spLocks noGrp="1"/>
          </p:cNvSpPr>
          <p:nvPr>
            <p:ph idx="1"/>
          </p:nvPr>
        </p:nvSpPr>
        <p:spPr>
          <a:xfrm>
            <a:off x="0" y="1524000"/>
            <a:ext cx="8382000" cy="5334000"/>
          </a:xfrm>
        </p:spPr>
        <p:txBody>
          <a:bodyPr/>
          <a:lstStyle/>
          <a:p>
            <a:r>
              <a:rPr lang="en-US" smtClean="0"/>
              <a:t>The federal government (you and I)  is funding the creation of the tests that will be aligned with CC and what's on the tests will dictate what's taught in the classroom. </a:t>
            </a:r>
          </a:p>
          <a:p>
            <a:r>
              <a:rPr lang="en-US" smtClean="0"/>
              <a:t>A state must accept the CC standards word for word. It may add 15% content but may not subtract anything. 			       Whatever is added will not be 	   included on the common core tests. </a:t>
            </a:r>
          </a:p>
          <a:p>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85800" y="0"/>
            <a:ext cx="6870700" cy="685800"/>
          </a:xfrm>
        </p:spPr>
        <p:txBody>
          <a:bodyPr/>
          <a:lstStyle/>
          <a:p>
            <a:r>
              <a:rPr lang="en-US" smtClean="0">
                <a:solidFill>
                  <a:srgbClr val="FF0000"/>
                </a:solidFill>
              </a:rPr>
              <a:t>Response</a:t>
            </a:r>
          </a:p>
        </p:txBody>
      </p:sp>
      <p:sp>
        <p:nvSpPr>
          <p:cNvPr id="3" name="Content Placeholder 2"/>
          <p:cNvSpPr>
            <a:spLocks noGrp="1"/>
          </p:cNvSpPr>
          <p:nvPr>
            <p:ph idx="1"/>
          </p:nvPr>
        </p:nvSpPr>
        <p:spPr>
          <a:xfrm>
            <a:off x="0" y="609600"/>
            <a:ext cx="9144000" cy="6477000"/>
          </a:xfrm>
        </p:spPr>
        <p:txBody>
          <a:bodyPr/>
          <a:lstStyle/>
          <a:p>
            <a:pPr>
              <a:defRPr/>
            </a:pPr>
            <a:r>
              <a:rPr lang="en-US" sz="3150" dirty="0" smtClean="0"/>
              <a:t>Emmett </a:t>
            </a:r>
            <a:r>
              <a:rPr lang="en-US" sz="3150" dirty="0" err="1" smtClean="0"/>
              <a:t>McGroarty</a:t>
            </a:r>
            <a:r>
              <a:rPr lang="en-US" sz="3150" dirty="0" smtClean="0"/>
              <a:t>, executive director of American Principles in Action said states were "herded" into adopting the standards with no time to deliberate on their worth.</a:t>
            </a:r>
          </a:p>
          <a:p>
            <a:pPr>
              <a:defRPr/>
            </a:pPr>
            <a:r>
              <a:rPr lang="en-US" sz="3150" dirty="0" smtClean="0"/>
              <a:t>Former Texas education commissioner, Robert Scott said,” I realized that this initiative which had been constantly portrayed as state-led and voluntary was really about control from some education reform groups who candidly admit </a:t>
            </a:r>
            <a:r>
              <a:rPr lang="en-US" sz="3150" b="1" dirty="0" smtClean="0">
                <a:solidFill>
                  <a:srgbClr val="00B050"/>
                </a:solidFill>
              </a:rPr>
              <a:t>their real </a:t>
            </a:r>
            <a:r>
              <a:rPr lang="en-US" sz="3150" dirty="0" smtClean="0"/>
              <a:t>	 	</a:t>
            </a:r>
            <a:r>
              <a:rPr lang="en-US" sz="3150" b="1" dirty="0" smtClean="0">
                <a:solidFill>
                  <a:srgbClr val="00B050"/>
                </a:solidFill>
              </a:rPr>
              <a:t>goal here is to create a national    	  marketplace for education products   	  and services.” </a:t>
            </a:r>
            <a:r>
              <a:rPr lang="en-US" dirty="0" smtClean="0"/>
              <a:t/>
            </a:r>
            <a:br>
              <a:rPr lang="en-US" dirty="0" smtClean="0"/>
            </a:br>
            <a:r>
              <a:rPr lang="en-US" dirty="0" smtClean="0"/>
              <a:t>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228600"/>
            <a:ext cx="8153400" cy="1600200"/>
          </a:xfrm>
        </p:spPr>
        <p:txBody>
          <a:bodyPr/>
          <a:lstStyle/>
          <a:p>
            <a:pPr algn="l"/>
            <a:r>
              <a:rPr lang="en-US" smtClean="0">
                <a:solidFill>
                  <a:srgbClr val="FF0000"/>
                </a:solidFill>
              </a:rPr>
              <a:t>What is the Quality of the Common Core ELA Standards?</a:t>
            </a:r>
          </a:p>
        </p:txBody>
      </p:sp>
      <p:sp>
        <p:nvSpPr>
          <p:cNvPr id="11267" name="Content Placeholder 2"/>
          <p:cNvSpPr>
            <a:spLocks noGrp="1"/>
          </p:cNvSpPr>
          <p:nvPr>
            <p:ph idx="1"/>
          </p:nvPr>
        </p:nvSpPr>
        <p:spPr>
          <a:xfrm>
            <a:off x="0" y="1371600"/>
            <a:ext cx="9144000" cy="5486400"/>
          </a:xfrm>
        </p:spPr>
        <p:txBody>
          <a:bodyPr/>
          <a:lstStyle/>
          <a:p>
            <a:r>
              <a:rPr lang="en-US" smtClean="0"/>
              <a:t>Common Core’s standards make a coherent  K-12 ELA curriculum unattainable.</a:t>
            </a:r>
          </a:p>
          <a:p>
            <a:r>
              <a:rPr lang="en-US" smtClean="0"/>
              <a:t>Unlike standards that point to the general cultural or literary knowledge (as well as the generic thinking and language skills) needed at each grade level, Common Core’s “anchor” and grade level standards not only provide  no intellectual base or structure for a     	   		curriculum, </a:t>
            </a:r>
            <a:r>
              <a:rPr lang="en-US" b="1" smtClean="0">
                <a:solidFill>
                  <a:srgbClr val="00B050"/>
                </a:solidFill>
              </a:rPr>
              <a:t>they actually prevent    		one from emerging.</a:t>
            </a:r>
          </a:p>
          <a:p>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13565</TotalTime>
  <Words>1958</Words>
  <Application>Microsoft PowerPoint</Application>
  <PresentationFormat>On-screen Show (4:3)</PresentationFormat>
  <Paragraphs>156</Paragraphs>
  <Slides>21</Slides>
  <Notes>19</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Crayons</vt:lpstr>
      <vt:lpstr>Common Core Exposed By Rog Lucido   (References are below each slide in the edit mode-hit Esc) </vt:lpstr>
      <vt:lpstr>Introduction</vt:lpstr>
      <vt:lpstr>Who made up the Common Core Standards?</vt:lpstr>
      <vt:lpstr>Corporate funding of CC</vt:lpstr>
      <vt:lpstr>Don’t be fooled: CC not ‘common’</vt:lpstr>
      <vt:lpstr>Federal Collusion</vt:lpstr>
      <vt:lpstr>Key provisions of CC standards</vt:lpstr>
      <vt:lpstr>Response</vt:lpstr>
      <vt:lpstr>What is the Quality of the Common Core ELA Standards?</vt:lpstr>
      <vt:lpstr>                                                                     Wh y does ELA focus on    “informational text”:non-fiction?</vt:lpstr>
      <vt:lpstr>   What is the Quality of the Common Core Math Standards?</vt:lpstr>
      <vt:lpstr>Does the quality of the CC Standards matter?</vt:lpstr>
      <vt:lpstr> So, are more challenging standards the solution? Obviously not.</vt:lpstr>
      <vt:lpstr>Is student mobility a reason for having Common Core Standards?</vt:lpstr>
      <vt:lpstr>What evidence is there that CC        will increase America’s domestic or     global academic ‘competitiveness’?</vt:lpstr>
      <vt:lpstr>    What evidence is there that     CC will increase America’s      global economic competitiveness?</vt:lpstr>
      <vt:lpstr>      What is important fallout  from the CC Standards?</vt:lpstr>
      <vt:lpstr>    What about the CC tests?</vt:lpstr>
      <vt:lpstr>Will the CC standards really prepare students for college?</vt:lpstr>
      <vt:lpstr>Who will really gain from CC? </vt:lpstr>
      <vt:lpstr>What can you do when CC  comes into your community?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Search for Truth</dc:title>
  <dc:creator>Rog Lucido</dc:creator>
  <cp:lastModifiedBy>Rog Lucido</cp:lastModifiedBy>
  <cp:revision>534</cp:revision>
  <dcterms:created xsi:type="dcterms:W3CDTF">2004-10-27T17:30:36Z</dcterms:created>
  <dcterms:modified xsi:type="dcterms:W3CDTF">2014-02-22T17:21:08Z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